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52"/>
  </p:notesMasterIdLst>
  <p:handoutMasterIdLst>
    <p:handoutMasterId r:id="rId53"/>
  </p:handoutMasterIdLst>
  <p:sldIdLst>
    <p:sldId id="287" r:id="rId2"/>
    <p:sldId id="292" r:id="rId3"/>
    <p:sldId id="294" r:id="rId4"/>
    <p:sldId id="295" r:id="rId5"/>
    <p:sldId id="296" r:id="rId6"/>
    <p:sldId id="317" r:id="rId7"/>
    <p:sldId id="318" r:id="rId8"/>
    <p:sldId id="319" r:id="rId9"/>
    <p:sldId id="320" r:id="rId10"/>
    <p:sldId id="301" r:id="rId11"/>
    <p:sldId id="302" r:id="rId12"/>
    <p:sldId id="314" r:id="rId13"/>
    <p:sldId id="304" r:id="rId14"/>
    <p:sldId id="305" r:id="rId15"/>
    <p:sldId id="322" r:id="rId16"/>
    <p:sldId id="325" r:id="rId17"/>
    <p:sldId id="326" r:id="rId18"/>
    <p:sldId id="327" r:id="rId19"/>
    <p:sldId id="328" r:id="rId20"/>
    <p:sldId id="308" r:id="rId21"/>
    <p:sldId id="309" r:id="rId22"/>
    <p:sldId id="310" r:id="rId23"/>
    <p:sldId id="311" r:id="rId24"/>
    <p:sldId id="366" r:id="rId25"/>
    <p:sldId id="370" r:id="rId26"/>
    <p:sldId id="368" r:id="rId27"/>
    <p:sldId id="382" r:id="rId28"/>
    <p:sldId id="379" r:id="rId29"/>
    <p:sldId id="331" r:id="rId30"/>
    <p:sldId id="338" r:id="rId31"/>
    <p:sldId id="339" r:id="rId32"/>
    <p:sldId id="373" r:id="rId33"/>
    <p:sldId id="374" r:id="rId34"/>
    <p:sldId id="375" r:id="rId35"/>
    <p:sldId id="376" r:id="rId36"/>
    <p:sldId id="344" r:id="rId37"/>
    <p:sldId id="345" r:id="rId38"/>
    <p:sldId id="383" r:id="rId39"/>
    <p:sldId id="346" r:id="rId40"/>
    <p:sldId id="347" r:id="rId41"/>
    <p:sldId id="348" r:id="rId42"/>
    <p:sldId id="349" r:id="rId43"/>
    <p:sldId id="350" r:id="rId44"/>
    <p:sldId id="351" r:id="rId45"/>
    <p:sldId id="355" r:id="rId46"/>
    <p:sldId id="384" r:id="rId47"/>
    <p:sldId id="371" r:id="rId48"/>
    <p:sldId id="372" r:id="rId49"/>
    <p:sldId id="385" r:id="rId50"/>
    <p:sldId id="365"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9933"/>
    <a:srgbClr val="FFFFCC"/>
    <a:srgbClr val="CC0000"/>
    <a:srgbClr val="FFFF00"/>
    <a:srgbClr val="0000E1"/>
    <a:srgbClr val="2500AB"/>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7" autoAdjust="0"/>
    <p:restoredTop sz="96390" autoAdjust="0"/>
  </p:normalViewPr>
  <p:slideViewPr>
    <p:cSldViewPr snapToGrid="0">
      <p:cViewPr>
        <p:scale>
          <a:sx n="80" d="100"/>
          <a:sy n="80" d="100"/>
        </p:scale>
        <p:origin x="-504" y="-342"/>
      </p:cViewPr>
      <p:guideLst>
        <p:guide orient="horz" pos="3922"/>
        <p:guide pos="2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p:scale>
          <a:sx n="90" d="100"/>
          <a:sy n="90" d="100"/>
        </p:scale>
        <p:origin x="-1764" y="708"/>
      </p:cViewPr>
      <p:guideLst>
        <p:guide orient="horz" pos="2880"/>
        <p:guide pos="2160"/>
      </p:guideLst>
    </p:cSldViewPr>
  </p:notesViewPr>
  <p:gridSpacing cx="468172800" cy="468172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defTabSz="913576">
              <a:defRPr sz="1200"/>
            </a:lvl1pPr>
          </a:lstStyle>
          <a:p>
            <a:pPr>
              <a:defRPr/>
            </a:pPr>
            <a:endParaRPr lang="en-US" dirty="0"/>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3576">
              <a:defRPr sz="1200"/>
            </a:lvl1pPr>
          </a:lstStyle>
          <a:p>
            <a:pPr>
              <a:defRPr/>
            </a:pPr>
            <a:endParaRPr lang="en-US" dirty="0"/>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defTabSz="913576">
              <a:defRPr sz="1200"/>
            </a:lvl1pPr>
          </a:lstStyle>
          <a:p>
            <a:pPr>
              <a:defRPr/>
            </a:pPr>
            <a:endParaRPr lang="en-US" dirty="0"/>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defTabSz="913576">
              <a:defRPr sz="1200"/>
            </a:lvl1pPr>
          </a:lstStyle>
          <a:p>
            <a:pPr>
              <a:defRPr/>
            </a:pPr>
            <a:fld id="{0B0A3672-D116-436A-832F-412CF06940E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4"/>
          <p:cNvSpPr>
            <a:spLocks noGrp="1" noRot="1" noChangeAspect="1" noChangeArrowheads="1" noTextEdit="1"/>
          </p:cNvSpPr>
          <p:nvPr>
            <p:ph type="sldImg" idx="2"/>
          </p:nvPr>
        </p:nvSpPr>
        <p:spPr bwMode="auto">
          <a:xfrm>
            <a:off x="34925" y="0"/>
            <a:ext cx="6832600" cy="5124450"/>
          </a:xfrm>
          <a:prstGeom prst="rect">
            <a:avLst/>
          </a:prstGeom>
          <a:noFill/>
          <a:ln w="9525">
            <a:solidFill>
              <a:srgbClr val="000000"/>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525" y="679450"/>
            <a:ext cx="6832600" cy="5126038"/>
          </a:xfrm>
          <a:ln/>
        </p:spPr>
      </p:sp>
      <p:sp>
        <p:nvSpPr>
          <p:cNvPr id="51203" name="Rectangle 3"/>
          <p:cNvSpPr>
            <a:spLocks noGrp="1" noChangeArrowheads="1"/>
          </p:cNvSpPr>
          <p:nvPr>
            <p:ph type="body" idx="1"/>
          </p:nvPr>
        </p:nvSpPr>
        <p:spPr bwMode="auto">
          <a:xfrm>
            <a:off x="685800" y="6175375"/>
            <a:ext cx="5486400" cy="2282825"/>
          </a:xfrm>
          <a:prstGeom prst="rect">
            <a:avLst/>
          </a:prstGeom>
          <a:noFill/>
          <a:ln>
            <a:miter lim="800000"/>
            <a:headEnd/>
            <a:tailEnd/>
          </a:ln>
        </p:spPr>
        <p:txBody>
          <a:bodyPr lIns="90571" tIns="45286" rIns="90571" bIns="45286"/>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bwMode="auto">
          <a:xfrm>
            <a:off x="952500" y="5448300"/>
            <a:ext cx="5486400" cy="3149600"/>
          </a:xfrm>
          <a:prstGeom prst="rect">
            <a:avLst/>
          </a:prstGeom>
          <a:noFill/>
          <a:ln>
            <a:miter lim="800000"/>
            <a:headEnd/>
            <a:tailEnd/>
          </a:ln>
        </p:spPr>
        <p:txBody>
          <a:bodyPr lIns="91432" tIns="45716" rIns="91432" bIns="45716"/>
          <a:lstStyle/>
          <a:p>
            <a:pPr eaLnBrk="1" hangingPunct="1"/>
            <a:endParaRPr lang="en-US" dirty="0" smtClean="0"/>
          </a:p>
        </p:txBody>
      </p:sp>
      <p:sp>
        <p:nvSpPr>
          <p:cNvPr id="6042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A0E41555-1EB2-4618-9414-11BEA54E061E}"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bwMode="auto">
          <a:xfrm>
            <a:off x="685800" y="5626100"/>
            <a:ext cx="5486400" cy="2832100"/>
          </a:xfrm>
          <a:prstGeom prst="rect">
            <a:avLst/>
          </a:prstGeom>
          <a:noFill/>
          <a:ln>
            <a:miter lim="800000"/>
            <a:headEnd/>
            <a:tailEnd/>
          </a:ln>
        </p:spPr>
        <p:txBody>
          <a:bodyPr lIns="91432" tIns="45716" rIns="91432" bIns="45716"/>
          <a:lstStyle/>
          <a:p>
            <a:pPr eaLnBrk="1" hangingPunct="1"/>
            <a:endParaRPr lang="en-US" dirty="0" smtClean="0"/>
          </a:p>
        </p:txBody>
      </p:sp>
      <p:sp>
        <p:nvSpPr>
          <p:cNvPr id="6144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12CBC3BF-08B3-4CF3-8B61-7ADFC0B43257}"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bwMode="auto">
          <a:xfrm>
            <a:off x="685800" y="5676900"/>
            <a:ext cx="5486400" cy="2781300"/>
          </a:xfrm>
          <a:prstGeom prst="rect">
            <a:avLst/>
          </a:prstGeom>
          <a:noFill/>
          <a:ln>
            <a:miter lim="800000"/>
            <a:headEnd/>
            <a:tailEnd/>
          </a:ln>
        </p:spPr>
        <p:txBody>
          <a:bodyPr lIns="91432" tIns="45716" rIns="91432" bIns="45716"/>
          <a:lstStyle/>
          <a:p>
            <a:pPr eaLnBrk="1" hangingPunct="1"/>
            <a:endParaRPr lang="en-US" dirty="0" smtClean="0"/>
          </a:p>
        </p:txBody>
      </p:sp>
      <p:sp>
        <p:nvSpPr>
          <p:cNvPr id="6246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874FFE9B-CEDC-4000-B06C-29C94B2198A3}"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bwMode="auto">
          <a:xfrm>
            <a:off x="596900" y="5575300"/>
            <a:ext cx="5486400" cy="2971800"/>
          </a:xfrm>
          <a:prstGeom prst="rect">
            <a:avLst/>
          </a:prstGeom>
          <a:noFill/>
          <a:ln>
            <a:miter lim="800000"/>
            <a:headEnd/>
            <a:tailEnd/>
          </a:ln>
        </p:spPr>
        <p:txBody>
          <a:bodyPr lIns="91432" tIns="45716" rIns="91432" bIns="45716"/>
          <a:lstStyle/>
          <a:p>
            <a:pPr eaLnBrk="1" hangingPunct="1"/>
            <a:endParaRPr lang="en-US" dirty="0" smtClean="0"/>
          </a:p>
        </p:txBody>
      </p:sp>
      <p:sp>
        <p:nvSpPr>
          <p:cNvPr id="6349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75201EDD-960D-4DED-A277-FEEAFBACD375}"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bwMode="auto">
          <a:xfrm>
            <a:off x="685800" y="5930900"/>
            <a:ext cx="5486400" cy="2528888"/>
          </a:xfrm>
          <a:prstGeom prst="rect">
            <a:avLst/>
          </a:prstGeom>
          <a:noFill/>
          <a:ln>
            <a:miter lim="800000"/>
            <a:headEnd/>
            <a:tailEnd/>
          </a:ln>
        </p:spPr>
        <p:txBody>
          <a:bodyPr lIns="91424" tIns="45712" rIns="91424" bIns="45712"/>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bwMode="auto">
          <a:xfrm>
            <a:off x="685800" y="5334000"/>
            <a:ext cx="5486400" cy="3124200"/>
          </a:xfrm>
          <a:prstGeom prst="rect">
            <a:avLst/>
          </a:prstGeom>
          <a:noFill/>
          <a:ln>
            <a:miter lim="800000"/>
            <a:headEnd/>
            <a:tailEnd/>
          </a:ln>
        </p:spPr>
        <p:txBody>
          <a:bodyPr lIns="89719" tIns="44860" rIns="89719" bIns="44860"/>
          <a:lstStyle/>
          <a:p>
            <a:r>
              <a:rPr lang="en-US" dirty="0" smtClean="0"/>
              <a:t>Notice the end-of-course writing assessment has more questions in the Research, Plan, Compose, Revise reporting category, while both the grade 5 and 8 assessments have emphasis ( points) in the Editing reporting category.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7938" y="681038"/>
            <a:ext cx="6829426" cy="5122862"/>
          </a:xfrm>
          <a:ln/>
        </p:spPr>
      </p:sp>
      <p:sp>
        <p:nvSpPr>
          <p:cNvPr id="66563" name="Rectangle 3"/>
          <p:cNvSpPr>
            <a:spLocks noGrp="1" noChangeArrowheads="1"/>
          </p:cNvSpPr>
          <p:nvPr>
            <p:ph type="body" idx="1"/>
          </p:nvPr>
        </p:nvSpPr>
        <p:spPr bwMode="auto">
          <a:xfrm>
            <a:off x="685800" y="6175375"/>
            <a:ext cx="5486400" cy="2282825"/>
          </a:xfrm>
          <a:prstGeom prst="rect">
            <a:avLst/>
          </a:prstGeom>
          <a:noFill/>
          <a:ln>
            <a:miter lim="800000"/>
            <a:headEnd/>
            <a:tailEnd/>
          </a:ln>
        </p:spPr>
        <p:txBody>
          <a:bodyPr lIns="90527" tIns="45263" rIns="90527" bIns="45263"/>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bwMode="auto">
          <a:xfrm>
            <a:off x="685800" y="5422900"/>
            <a:ext cx="5486400" cy="3035300"/>
          </a:xfrm>
          <a:prstGeom prst="rect">
            <a:avLst/>
          </a:prstGeom>
          <a:noFill/>
          <a:ln>
            <a:miter lim="800000"/>
            <a:headEnd/>
            <a:tailEnd/>
          </a:ln>
        </p:spPr>
        <p:txBody>
          <a:bodyPr lIns="89719" tIns="44860" rIns="89719" bIns="44860"/>
          <a:lstStyle/>
          <a:p>
            <a:r>
              <a:rPr lang="en-US" dirty="0" smtClean="0"/>
              <a:t>The new Grade 5 SOL Writing Assessment requires students to drag and drop the comma into the correct places; there may be more than one correct location.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bwMode="auto">
          <a:xfrm>
            <a:off x="685800" y="5676900"/>
            <a:ext cx="5486400" cy="2781300"/>
          </a:xfrm>
          <a:prstGeom prst="rect">
            <a:avLst/>
          </a:prstGeom>
          <a:noFill/>
          <a:ln>
            <a:miter lim="800000"/>
            <a:headEnd/>
            <a:tailEnd/>
          </a:ln>
        </p:spPr>
        <p:txBody>
          <a:bodyPr lIns="89719" tIns="44860" rIns="89719" bIns="44860"/>
          <a:lstStyle/>
          <a:p>
            <a:r>
              <a:rPr lang="en-US" dirty="0" smtClean="0"/>
              <a:t>In the previous version of the Grade 8 test, students were required to fix a comma error.  The new version requires students to identify and fix an error in a sentence. These error choices include: plural possessives, comma splice, subject-verb agreement, and homonyms.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bwMode="auto">
          <a:xfrm>
            <a:off x="685800" y="5524500"/>
            <a:ext cx="5486400" cy="2933700"/>
          </a:xfrm>
          <a:prstGeom prst="rect">
            <a:avLst/>
          </a:prstGeom>
          <a:noFill/>
          <a:ln>
            <a:miter lim="800000"/>
            <a:headEnd/>
            <a:tailEnd/>
          </a:ln>
        </p:spPr>
        <p:txBody>
          <a:bodyPr lIns="89719" tIns="44860" rIns="89719" bIns="44860"/>
          <a:lstStyle/>
          <a:p>
            <a:r>
              <a:rPr lang="en-US" dirty="0" smtClean="0"/>
              <a:t>In this EOC Writing TEI item, students are required to drag and drop the correct punctuation mark into the correct location; all hot spots may not require punctuation, and all punctuation marks may not be used. Punctuation marks may be used more than once. In the previous version, students had to choose the correct answer from 4 choices.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91432" tIns="45716" rIns="91432" bIns="45716"/>
          <a:lstStyle/>
          <a:p>
            <a:pPr eaLnBrk="1" hangingPunct="1"/>
            <a:endParaRPr lang="en-US" dirty="0" smtClean="0"/>
          </a:p>
        </p:txBody>
      </p:sp>
      <p:sp>
        <p:nvSpPr>
          <p:cNvPr id="5222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9A3168EE-9F13-4E41-99E4-B588770E15F9}"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bwMode="auto">
          <a:xfrm>
            <a:off x="685800" y="5372100"/>
            <a:ext cx="5486400" cy="3086100"/>
          </a:xfrm>
          <a:prstGeom prst="rect">
            <a:avLst/>
          </a:prstGeom>
          <a:noFill/>
          <a:ln>
            <a:miter lim="800000"/>
            <a:headEnd/>
            <a:tailEnd/>
          </a:ln>
        </p:spPr>
        <p:txBody>
          <a:bodyPr lIns="91432" tIns="45716" rIns="91432" bIns="45716"/>
          <a:lstStyle/>
          <a:p>
            <a:pPr eaLnBrk="1" hangingPunct="1"/>
            <a:endParaRPr lang="en-US" dirty="0" smtClean="0"/>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E9DA9A30-A97C-4D47-A577-CB99980A4FC7}"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bwMode="auto">
          <a:xfrm>
            <a:off x="673100" y="5549900"/>
            <a:ext cx="5486400" cy="2959100"/>
          </a:xfrm>
          <a:prstGeom prst="rect">
            <a:avLst/>
          </a:prstGeom>
          <a:noFill/>
          <a:ln>
            <a:miter lim="800000"/>
            <a:headEnd/>
            <a:tailEnd/>
          </a:ln>
        </p:spPr>
        <p:txBody>
          <a:bodyPr lIns="91432" tIns="45716" rIns="91432" bIns="45716"/>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bwMode="auto">
          <a:xfrm>
            <a:off x="685800" y="6019800"/>
            <a:ext cx="5486400" cy="2438400"/>
          </a:xfrm>
          <a:prstGeom prst="rect">
            <a:avLst/>
          </a:prstGeom>
          <a:noFill/>
          <a:ln>
            <a:miter lim="800000"/>
            <a:headEnd/>
            <a:tailEnd/>
          </a:ln>
        </p:spPr>
        <p:txBody>
          <a:bodyPr lIns="91432" tIns="45716" rIns="91432" bIns="45716"/>
          <a:lstStyle/>
          <a:p>
            <a:pPr eaLnBrk="1" hangingPunct="1"/>
            <a:endParaRPr lang="en-US" dirty="0" smtClean="0"/>
          </a:p>
        </p:txBody>
      </p:sp>
      <p:sp>
        <p:nvSpPr>
          <p:cNvPr id="7270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DB9B554C-2282-4E04-98D2-5549BA82EBD6}"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bwMode="auto">
          <a:xfrm>
            <a:off x="635000" y="5156200"/>
            <a:ext cx="5486400" cy="3390900"/>
          </a:xfrm>
          <a:prstGeom prst="rect">
            <a:avLst/>
          </a:prstGeom>
          <a:noFill/>
          <a:ln>
            <a:miter lim="800000"/>
            <a:headEnd/>
            <a:tailEnd/>
          </a:ln>
        </p:spPr>
        <p:txBody>
          <a:bodyPr lIns="91432" tIns="45716" rIns="91432" bIns="45716"/>
          <a:lstStyle/>
          <a:p>
            <a:pPr eaLnBrk="1" hangingPunct="1"/>
            <a:endParaRPr lang="en-US" dirty="0" smtClean="0"/>
          </a:p>
        </p:txBody>
      </p:sp>
      <p:sp>
        <p:nvSpPr>
          <p:cNvPr id="7373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12F180A6-7369-4EAE-B1C2-46C8735567CE}"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bwMode="auto">
          <a:xfrm>
            <a:off x="685800" y="5461000"/>
            <a:ext cx="5486400" cy="29972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bwMode="auto">
          <a:xfrm>
            <a:off x="685800" y="5283200"/>
            <a:ext cx="5486400" cy="31750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05961DF1-4195-493E-9115-3AD1DB08122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VDOE VMAST resources are available online. Practice test items and practice guides may be of particular importance to special educators. Sample participation form might be helpful</a:t>
            </a:r>
            <a:r>
              <a:rPr lang="en-US" baseline="0" dirty="0" smtClean="0"/>
              <a:t> too.</a:t>
            </a:r>
            <a:endParaRPr lang="en-US" dirty="0" smtClean="0"/>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 The VMAST is an online grade level alternate assessment designed for a small group of students with disabilities. Students participating in the VMAST are expected to learn grade level content; however, they may require additional time and a variety of instructional and assessment supports. Students participating in the VMAST do not receive a modified curriculum; the achievement expectations are modified and rigor is reduced by including supports and simplifications that allow participating students to access and demonstrate knowledge of grade level content. Eligibility must be determined separately for mathematics and reading. </a:t>
            </a:r>
            <a:endParaRPr lang="en-US" dirty="0" smtClean="0"/>
          </a:p>
          <a:p>
            <a:r>
              <a:rPr lang="en-US" dirty="0" smtClean="0"/>
              <a:t>Links:</a:t>
            </a:r>
          </a:p>
          <a:p>
            <a:r>
              <a:rPr lang="en-US" dirty="0" smtClean="0"/>
              <a:t>http://www.doe.virginia.gov/testing/alternative_assessments/vmast_va_mod_achievement_stds_test/practice_items/index.shtml</a:t>
            </a:r>
          </a:p>
          <a:p>
            <a:endParaRPr lang="en-US" dirty="0" smtClean="0"/>
          </a:p>
          <a:p>
            <a:r>
              <a:rPr lang="en-US" dirty="0" smtClean="0"/>
              <a:t>http://www.doe.virginia.gov/testing/alternative_assessments/vmast_va_mod_achievement_stds_test/index.shtml</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47C13E8B-2409-40E8-847C-DF5AB763C95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bwMode="auto">
          <a:xfrm>
            <a:off x="482600" y="5448300"/>
            <a:ext cx="5486400" cy="3048000"/>
          </a:xfrm>
          <a:prstGeom prst="rect">
            <a:avLst/>
          </a:prstGeom>
          <a:noFill/>
          <a:ln>
            <a:miter lim="800000"/>
            <a:headEnd/>
            <a:tailEnd/>
          </a:ln>
        </p:spPr>
        <p:txBody>
          <a:bodyPr lIns="91432" tIns="45716" rIns="91432" bIns="45716"/>
          <a:lstStyle/>
          <a:p>
            <a:pPr eaLnBrk="1" hangingPunct="1"/>
            <a:endParaRPr lang="en-US" dirty="0" smtClean="0"/>
          </a:p>
        </p:txBody>
      </p:sp>
      <p:sp>
        <p:nvSpPr>
          <p:cNvPr id="7782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1395FAED-D623-4036-9A8E-B41BCC1E56E2}"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91432" tIns="45716" rIns="91432" bIns="45716"/>
          <a:lstStyle/>
          <a:p>
            <a:pPr eaLnBrk="1" hangingPunct="1"/>
            <a:endParaRPr lang="en-US" dirty="0" smtClean="0"/>
          </a:p>
        </p:txBody>
      </p:sp>
      <p:sp>
        <p:nvSpPr>
          <p:cNvPr id="5325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620325D0-7921-42A8-AA8A-B3EBCDF2A22F}"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7938" y="681038"/>
            <a:ext cx="6829426" cy="5122862"/>
          </a:xfrm>
          <a:ln/>
        </p:spPr>
      </p:sp>
      <p:sp>
        <p:nvSpPr>
          <p:cNvPr id="78851" name="Rectangle 3"/>
          <p:cNvSpPr>
            <a:spLocks noGrp="1" noChangeArrowheads="1"/>
          </p:cNvSpPr>
          <p:nvPr>
            <p:ph type="body" idx="1"/>
          </p:nvPr>
        </p:nvSpPr>
        <p:spPr bwMode="auto">
          <a:xfrm>
            <a:off x="685800" y="6175375"/>
            <a:ext cx="5486400" cy="2282825"/>
          </a:xfrm>
          <a:prstGeom prst="rect">
            <a:avLst/>
          </a:prstGeom>
          <a:noFill/>
          <a:ln>
            <a:miter lim="800000"/>
            <a:headEnd/>
            <a:tailEnd/>
          </a:ln>
        </p:spPr>
        <p:txBody>
          <a:bodyPr lIns="90529" tIns="45264" rIns="90529" bIns="45264"/>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bwMode="auto">
          <a:xfrm>
            <a:off x="685800" y="5499100"/>
            <a:ext cx="5486400" cy="2959100"/>
          </a:xfrm>
          <a:prstGeom prst="rect">
            <a:avLst/>
          </a:prstGeom>
          <a:noFill/>
          <a:ln>
            <a:miter lim="800000"/>
            <a:headEnd/>
            <a:tailEnd/>
          </a:ln>
        </p:spPr>
        <p:txBody>
          <a:bodyPr lIns="91432" tIns="45716" rIns="91432" bIns="45716"/>
          <a:lstStyle/>
          <a:p>
            <a:pPr eaLnBrk="1" hangingPunct="1"/>
            <a:endParaRPr lang="en-US" dirty="0" smtClean="0"/>
          </a:p>
        </p:txBody>
      </p:sp>
      <p:sp>
        <p:nvSpPr>
          <p:cNvPr id="7987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21E54555-3D6E-4CF1-BAE2-9CE42AD24023}"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bwMode="auto">
          <a:xfrm>
            <a:off x="685800" y="5372100"/>
            <a:ext cx="5486400" cy="3086100"/>
          </a:xfrm>
          <a:prstGeom prst="rect">
            <a:avLst/>
          </a:prstGeom>
          <a:noFill/>
          <a:ln>
            <a:miter lim="800000"/>
            <a:headEnd/>
            <a:tailEnd/>
          </a:ln>
        </p:spPr>
        <p:txBody>
          <a:bodyPr lIns="91432" tIns="45716" rIns="91432" bIns="45716"/>
          <a:lstStyle/>
          <a:p>
            <a:pPr eaLnBrk="1" hangingPunct="1"/>
            <a:endParaRPr lang="en-US" dirty="0" smtClean="0"/>
          </a:p>
        </p:txBody>
      </p:sp>
      <p:sp>
        <p:nvSpPr>
          <p:cNvPr id="8090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79E14072-9FDD-4632-B2FB-FCA27D519682}"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bwMode="auto">
          <a:xfrm>
            <a:off x="685800" y="5537200"/>
            <a:ext cx="5486400" cy="2922588"/>
          </a:xfrm>
          <a:prstGeom prst="rect">
            <a:avLst/>
          </a:prstGeom>
          <a:noFill/>
          <a:ln>
            <a:miter lim="800000"/>
            <a:headEnd/>
            <a:tailEnd/>
          </a:ln>
        </p:spPr>
        <p:txBody>
          <a:bodyPr lIns="89707" tIns="44852" rIns="89707" bIns="44852"/>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bwMode="auto">
          <a:xfrm>
            <a:off x="685800" y="5537200"/>
            <a:ext cx="5486400" cy="2921000"/>
          </a:xfrm>
          <a:prstGeom prst="rect">
            <a:avLst/>
          </a:prstGeom>
          <a:noFill/>
          <a:ln>
            <a:miter lim="800000"/>
            <a:headEnd/>
            <a:tailEnd/>
          </a:ln>
        </p:spPr>
        <p:txBody>
          <a:bodyPr lIns="91432" tIns="45716" rIns="91432" bIns="45716"/>
          <a:lstStyle/>
          <a:p>
            <a:pPr eaLnBrk="1" hangingPunct="1"/>
            <a:endParaRPr lang="en-US" dirty="0" smtClean="0"/>
          </a:p>
        </p:txBody>
      </p:sp>
      <p:sp>
        <p:nvSpPr>
          <p:cNvPr id="8294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AF854AF8-C386-4F57-A70A-220F7F6193D1}"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bwMode="auto">
          <a:xfrm>
            <a:off x="685800" y="5537200"/>
            <a:ext cx="5486400" cy="2921000"/>
          </a:xfrm>
          <a:prstGeom prst="rect">
            <a:avLst/>
          </a:prstGeom>
          <a:noFill/>
          <a:ln>
            <a:miter lim="800000"/>
            <a:headEnd/>
            <a:tailEnd/>
          </a:ln>
        </p:spPr>
        <p:txBody>
          <a:bodyPr lIns="91432" tIns="45716" rIns="91432" bIns="45716"/>
          <a:lstStyle/>
          <a:p>
            <a:pPr eaLnBrk="1" hangingPunct="1"/>
            <a:endParaRPr lang="en-US" dirty="0" smtClean="0"/>
          </a:p>
        </p:txBody>
      </p:sp>
      <p:sp>
        <p:nvSpPr>
          <p:cNvPr id="8397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88D48CFC-F6DA-4036-99BB-781CF939585F}"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bwMode="auto">
          <a:xfrm>
            <a:off x="685800" y="6019800"/>
            <a:ext cx="5486400" cy="2438400"/>
          </a:xfrm>
          <a:prstGeom prst="rect">
            <a:avLst/>
          </a:prstGeom>
          <a:noFill/>
          <a:ln>
            <a:miter lim="800000"/>
            <a:headEnd/>
            <a:tailEnd/>
          </a:ln>
        </p:spPr>
        <p:txBody>
          <a:bodyPr lIns="91432" tIns="45716" rIns="91432" bIns="45716"/>
          <a:lstStyle/>
          <a:p>
            <a:pPr eaLnBrk="1" hangingPunct="1"/>
            <a:endParaRPr lang="en-US" dirty="0" smtClean="0"/>
          </a:p>
        </p:txBody>
      </p:sp>
      <p:sp>
        <p:nvSpPr>
          <p:cNvPr id="8499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29141AFA-2B92-4616-8C87-1D79DDF3444D}"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bwMode="auto">
          <a:xfrm>
            <a:off x="685800" y="5918200"/>
            <a:ext cx="5486400" cy="2540000"/>
          </a:xfrm>
          <a:prstGeom prst="rect">
            <a:avLst/>
          </a:prstGeom>
          <a:noFill/>
          <a:ln>
            <a:miter lim="800000"/>
            <a:headEnd/>
            <a:tailEnd/>
          </a:ln>
        </p:spPr>
        <p:txBody>
          <a:bodyPr lIns="91432" tIns="45716" rIns="91432" bIns="45716"/>
          <a:lstStyle/>
          <a:p>
            <a:pPr eaLnBrk="1" hangingPunct="1"/>
            <a:endParaRPr lang="en-US" dirty="0" smtClean="0"/>
          </a:p>
        </p:txBody>
      </p:sp>
      <p:sp>
        <p:nvSpPr>
          <p:cNvPr id="8602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77FE7201-E909-4C42-A17B-E7FEA6EF26EA}"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bwMode="auto">
          <a:xfrm>
            <a:off x="685800" y="5664200"/>
            <a:ext cx="5486400" cy="2794000"/>
          </a:xfrm>
          <a:prstGeom prst="rect">
            <a:avLst/>
          </a:prstGeom>
          <a:noFill/>
          <a:ln>
            <a:miter lim="800000"/>
            <a:headEnd/>
            <a:tailEnd/>
          </a:ln>
        </p:spPr>
        <p:txBody>
          <a:bodyPr lIns="91416" tIns="45709" rIns="91416" bIns="45709"/>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91432" tIns="45716" rIns="91432" bIns="45716"/>
          <a:lstStyle/>
          <a:p>
            <a:pPr defTabSz="912813" eaLnBrk="1" hangingPunct="1"/>
            <a:endParaRPr lang="en-US" dirty="0" smtClean="0"/>
          </a:p>
        </p:txBody>
      </p:sp>
      <p:sp>
        <p:nvSpPr>
          <p:cNvPr id="8806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B6EACD72-7C9B-4887-8DBA-D2B689E09779}" type="slidenum">
              <a:rPr lang="en-US"/>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91432" tIns="45716" rIns="91432" bIns="45716"/>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bwMode="auto">
          <a:xfrm>
            <a:off x="685800" y="5600700"/>
            <a:ext cx="5486400" cy="2857500"/>
          </a:xfrm>
          <a:prstGeom prst="rect">
            <a:avLst/>
          </a:prstGeom>
          <a:noFill/>
          <a:ln>
            <a:miter lim="800000"/>
            <a:headEnd/>
            <a:tailEnd/>
          </a:ln>
        </p:spPr>
        <p:txBody>
          <a:bodyPr lIns="91409" tIns="45707" rIns="91409" bIns="45707"/>
          <a:lstStyle/>
          <a:p>
            <a:pPr eaLnBrk="1" hangingPunct="1"/>
            <a:endParaRPr lang="en-US" dirty="0" smtClean="0"/>
          </a:p>
        </p:txBody>
      </p:sp>
      <p:sp>
        <p:nvSpPr>
          <p:cNvPr id="8909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09" tIns="45707" rIns="91409" bIns="45707"/>
          <a:lstStyle/>
          <a:p>
            <a:fld id="{959C94C4-3B5B-4680-92D7-790B58B5E0EA}" type="slidenum">
              <a:rPr lang="en-US"/>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91432" tIns="45716" rIns="91432" bIns="45716"/>
          <a:lstStyle/>
          <a:p>
            <a:pPr eaLnBrk="1" hangingPunct="1"/>
            <a:endParaRPr lang="en-US" dirty="0" smtClean="0"/>
          </a:p>
        </p:txBody>
      </p:sp>
      <p:sp>
        <p:nvSpPr>
          <p:cNvPr id="9011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D2CDCB61-F013-4F0C-B730-E5809D12271B}" type="slidenum">
              <a:rPr lang="en-US"/>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bwMode="auto">
          <a:xfrm>
            <a:off x="228600" y="5562600"/>
            <a:ext cx="5486400" cy="2882900"/>
          </a:xfrm>
          <a:prstGeom prst="rect">
            <a:avLst/>
          </a:prstGeom>
          <a:noFill/>
          <a:ln>
            <a:miter lim="800000"/>
            <a:headEnd/>
            <a:tailEnd/>
          </a:ln>
        </p:spPr>
        <p:txBody>
          <a:bodyPr lIns="91432" tIns="45716" rIns="91432" bIns="45716"/>
          <a:lstStyle/>
          <a:p>
            <a:pPr eaLnBrk="1" hangingPunct="1"/>
            <a:endParaRPr lang="en-US" dirty="0" smtClean="0"/>
          </a:p>
        </p:txBody>
      </p:sp>
      <p:sp>
        <p:nvSpPr>
          <p:cNvPr id="9114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B6C281B0-30A6-4B6D-B07D-5C0911EF5612}" type="slidenum">
              <a:rPr lang="en-US"/>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bwMode="auto">
          <a:xfrm>
            <a:off x="685800" y="5511800"/>
            <a:ext cx="5486400" cy="2946400"/>
          </a:xfrm>
          <a:prstGeom prst="rect">
            <a:avLst/>
          </a:prstGeom>
          <a:noFill/>
          <a:ln>
            <a:miter lim="800000"/>
            <a:headEnd/>
            <a:tailEnd/>
          </a:ln>
        </p:spPr>
        <p:txBody>
          <a:bodyPr lIns="91432" tIns="45716" rIns="91432" bIns="45716"/>
          <a:lstStyle/>
          <a:p>
            <a:pPr defTabSz="912813" eaLnBrk="1" hangingPunct="1"/>
            <a:endParaRPr lang="en-US" dirty="0" smtClean="0"/>
          </a:p>
        </p:txBody>
      </p:sp>
      <p:sp>
        <p:nvSpPr>
          <p:cNvPr id="9216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FF9C9D3C-DEA6-4731-80CE-C1B7C7B8682B}" type="slidenum">
              <a:rPr lang="en-US"/>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bwMode="auto">
          <a:xfrm>
            <a:off x="685800" y="5626100"/>
            <a:ext cx="5486400" cy="2832100"/>
          </a:xfrm>
          <a:prstGeom prst="rect">
            <a:avLst/>
          </a:prstGeom>
          <a:noFill/>
          <a:ln>
            <a:miter lim="800000"/>
            <a:headEnd/>
            <a:tailEnd/>
          </a:ln>
        </p:spPr>
        <p:txBody>
          <a:bodyPr lIns="91432" tIns="45716" rIns="91432" bIns="45716"/>
          <a:lstStyle/>
          <a:p>
            <a:pPr eaLnBrk="1" hangingPunct="1"/>
            <a:endParaRPr lang="en-US" dirty="0" smtClean="0"/>
          </a:p>
        </p:txBody>
      </p:sp>
      <p:sp>
        <p:nvSpPr>
          <p:cNvPr id="9318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13756789-8ED4-4A4E-AF7A-7ED021D32351}" type="slidenum">
              <a:rPr lang="en-US"/>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7938" y="681038"/>
            <a:ext cx="6829426" cy="5122862"/>
          </a:xfrm>
          <a:ln/>
        </p:spPr>
      </p:sp>
      <p:sp>
        <p:nvSpPr>
          <p:cNvPr id="94211" name="Rectangle 3"/>
          <p:cNvSpPr>
            <a:spLocks noGrp="1" noChangeArrowheads="1"/>
          </p:cNvSpPr>
          <p:nvPr>
            <p:ph type="body" idx="1"/>
          </p:nvPr>
        </p:nvSpPr>
        <p:spPr bwMode="auto">
          <a:xfrm>
            <a:off x="685800" y="6175375"/>
            <a:ext cx="5486400" cy="2282825"/>
          </a:xfrm>
          <a:prstGeom prst="rect">
            <a:avLst/>
          </a:prstGeom>
          <a:noFill/>
          <a:ln>
            <a:miter lim="800000"/>
            <a:headEnd/>
            <a:tailEnd/>
          </a:ln>
        </p:spPr>
        <p:txBody>
          <a:bodyPr lIns="90550" tIns="45275" rIns="90550" bIns="45275"/>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7938" y="681038"/>
            <a:ext cx="6829426" cy="5122862"/>
          </a:xfrm>
          <a:ln/>
        </p:spPr>
      </p:sp>
      <p:sp>
        <p:nvSpPr>
          <p:cNvPr id="95235" name="Rectangle 3"/>
          <p:cNvSpPr>
            <a:spLocks noGrp="1" noChangeArrowheads="1"/>
          </p:cNvSpPr>
          <p:nvPr>
            <p:ph type="body" idx="1"/>
          </p:nvPr>
        </p:nvSpPr>
        <p:spPr bwMode="auto">
          <a:xfrm>
            <a:off x="685800" y="6175375"/>
            <a:ext cx="5486400" cy="2282825"/>
          </a:xfrm>
          <a:prstGeom prst="rect">
            <a:avLst/>
          </a:prstGeom>
          <a:noFill/>
          <a:ln>
            <a:miter lim="800000"/>
            <a:headEnd/>
            <a:tailEnd/>
          </a:ln>
        </p:spPr>
        <p:txBody>
          <a:bodyPr lIns="90550" tIns="45275" rIns="90550" bIns="45275"/>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91424" tIns="45712" rIns="91424" bIns="45712"/>
          <a:lstStyle/>
          <a:p>
            <a:pPr eaLnBrk="1" hangingPunct="1"/>
            <a:r>
              <a:rPr lang="en-US" dirty="0" smtClean="0">
                <a:latin typeface="Arial" pitchFamily="34" charset="0"/>
                <a:ea typeface="ＭＳ Ｐゴシック"/>
                <a:cs typeface="ＭＳ Ｐゴシック"/>
              </a:rPr>
              <a:t>TR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91432" tIns="45716" rIns="91432" bIns="45716"/>
          <a:lstStyle/>
          <a:p>
            <a:pPr eaLnBrk="1" hangingPunct="1"/>
            <a:endParaRPr lang="en-US" dirty="0" smtClean="0"/>
          </a:p>
        </p:txBody>
      </p:sp>
      <p:sp>
        <p:nvSpPr>
          <p:cNvPr id="5530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32" tIns="45716" rIns="91432" bIns="45716"/>
          <a:lstStyle/>
          <a:p>
            <a:fld id="{D10ED39F-3C4D-4DFC-ACAD-A75F898F22C6}"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89719" tIns="44860" rIns="89719" bIns="44860"/>
          <a:lstStyle/>
          <a:p>
            <a:r>
              <a:rPr lang="en-US" dirty="0" smtClean="0"/>
              <a:t>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bwMode="auto">
          <a:xfrm>
            <a:off x="685800" y="5486400"/>
            <a:ext cx="5486400" cy="2971800"/>
          </a:xfrm>
          <a:prstGeom prst="rect">
            <a:avLst/>
          </a:prstGeom>
          <a:noFill/>
          <a:ln>
            <a:miter lim="800000"/>
            <a:headEnd/>
            <a:tailEnd/>
          </a:ln>
        </p:spPr>
        <p:txBody>
          <a:bodyPr lIns="89719" tIns="44860" rIns="89719" bIns="44860"/>
          <a:lstStyle/>
          <a:p>
            <a:r>
              <a:rPr lang="en-US" dirty="0" smtClean="0"/>
              <a:t>Note the difference in the sample items.  In the old version, students had to choose the correct answer.  In the new TEI sample, students must drag and drop all 4 answers to the proper place in the Venn diagram.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bwMode="auto">
          <a:xfrm>
            <a:off x="685800" y="5499100"/>
            <a:ext cx="5486400" cy="2959100"/>
          </a:xfrm>
          <a:prstGeom prst="rect">
            <a:avLst/>
          </a:prstGeom>
          <a:noFill/>
          <a:ln>
            <a:miter lim="800000"/>
            <a:headEnd/>
            <a:tailEnd/>
          </a:ln>
        </p:spPr>
        <p:txBody>
          <a:bodyPr lIns="89719" tIns="44860" rIns="89719" bIns="44860"/>
          <a:lstStyle/>
          <a:p>
            <a:r>
              <a:rPr lang="en-US" dirty="0" smtClean="0"/>
              <a:t>The previous version of the Grade 8 Reading test required students to choose the answer that belonged in the empty box.  The new TEI requires students to drag and drop the correct phrase into the proper place on the flow chart.  Notice there are only 3 spots on the flow chart and 5 phrases.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bwMode="auto">
          <a:xfrm>
            <a:off x="685800" y="5499100"/>
            <a:ext cx="5486400" cy="2959100"/>
          </a:xfrm>
          <a:prstGeom prst="rect">
            <a:avLst/>
          </a:prstGeom>
          <a:noFill/>
          <a:ln>
            <a:miter lim="800000"/>
            <a:headEnd/>
            <a:tailEnd/>
          </a:ln>
        </p:spPr>
        <p:txBody>
          <a:bodyPr lIns="89719" tIns="44860" rIns="89719" bIns="44860"/>
          <a:lstStyle/>
          <a:p>
            <a:r>
              <a:rPr lang="en-US" dirty="0" smtClean="0"/>
              <a:t>The TEI item here asks students to click on the </a:t>
            </a:r>
            <a:r>
              <a:rPr lang="en-US" b="1" dirty="0" smtClean="0"/>
              <a:t>3</a:t>
            </a:r>
            <a:r>
              <a:rPr lang="en-US" dirty="0" smtClean="0"/>
              <a:t> words that convey the author’s intent to capture the sense of beauty and joy; there are </a:t>
            </a:r>
            <a:r>
              <a:rPr lang="en-US" b="1" dirty="0" smtClean="0"/>
              <a:t>10</a:t>
            </a:r>
            <a:r>
              <a:rPr lang="en-US" dirty="0" smtClean="0"/>
              <a:t> highlighted words.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2286000"/>
            <a:ext cx="7772400" cy="1143000"/>
          </a:xfrm>
          <a:effectLst>
            <a:outerShdw dist="35921" dir="2700000" algn="ctr" rotWithShape="0">
              <a:srgbClr val="808080"/>
            </a:outerShdw>
          </a:effectLst>
        </p:spPr>
        <p:txBody>
          <a:bodyPr/>
          <a:lstStyle>
            <a:lvl1pPr>
              <a:defRPr/>
            </a:lvl1pPr>
          </a:lstStyle>
          <a:p>
            <a:r>
              <a:rPr lang="en-US"/>
              <a:t>Click to edit Master title style</a:t>
            </a:r>
          </a:p>
        </p:txBody>
      </p:sp>
      <p:sp>
        <p:nvSpPr>
          <p:cNvPr id="105475"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304800"/>
            <a:ext cx="2058987" cy="5770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304800"/>
            <a:ext cx="6027738" cy="5770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553200"/>
            <a:ext cx="1905000" cy="3048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2936875" y="6529388"/>
            <a:ext cx="2895600" cy="304800"/>
          </a:xfrm>
          <a:prstGeom prst="rect">
            <a:avLst/>
          </a:prstGeom>
        </p:spPr>
        <p:txBody>
          <a:bodyPr/>
          <a:lstStyle>
            <a:lvl1pPr>
              <a:defRPr/>
            </a:lvl1pPr>
          </a:lstStyle>
          <a:p>
            <a:pPr>
              <a:defRPr/>
            </a:pPr>
            <a:r>
              <a:rPr lang="en-US" dirty="0"/>
              <a:t>Virginia Department of Education January 2008</a:t>
            </a:r>
          </a:p>
        </p:txBody>
      </p:sp>
      <p:sp>
        <p:nvSpPr>
          <p:cNvPr id="7" name="Slide Number Placeholder 6"/>
          <p:cNvSpPr>
            <a:spLocks noGrp="1"/>
          </p:cNvSpPr>
          <p:nvPr>
            <p:ph type="sldNum" sz="quarter" idx="12"/>
          </p:nvPr>
        </p:nvSpPr>
        <p:spPr>
          <a:xfrm>
            <a:off x="84138" y="6343650"/>
            <a:ext cx="587375" cy="488950"/>
          </a:xfrm>
          <a:prstGeom prst="rect">
            <a:avLst/>
          </a:prstGeom>
        </p:spPr>
        <p:txBody>
          <a:bodyPr/>
          <a:lstStyle>
            <a:lvl1pPr>
              <a:defRPr/>
            </a:lvl1pPr>
          </a:lstStyle>
          <a:p>
            <a:pPr>
              <a:defRPr/>
            </a:pPr>
            <a:fld id="{9FFEB3E1-5AA7-4486-BAF5-88A805CDB8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363" y="1709738"/>
            <a:ext cx="4017962"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709738"/>
            <a:ext cx="401955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8"/>
            </a:gs>
            <a:gs pos="50000">
              <a:srgbClr val="0000E1"/>
            </a:gs>
            <a:gs pos="100000">
              <a:srgbClr val="000068"/>
            </a:gs>
          </a:gsLst>
          <a:lin ang="5400000" scaled="1"/>
        </a:gra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438150" y="304800"/>
            <a:ext cx="8237538" cy="11430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4451" name="Rectangle 3"/>
          <p:cNvSpPr>
            <a:spLocks noGrp="1" noChangeArrowheads="1"/>
          </p:cNvSpPr>
          <p:nvPr>
            <p:ph type="body" idx="1"/>
          </p:nvPr>
        </p:nvSpPr>
        <p:spPr bwMode="auto">
          <a:xfrm>
            <a:off x="487363" y="1709738"/>
            <a:ext cx="8189912" cy="43656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bullet</a:t>
            </a:r>
          </a:p>
        </p:txBody>
      </p:sp>
      <p:sp>
        <p:nvSpPr>
          <p:cNvPr id="104452" name="Line 4"/>
          <p:cNvSpPr>
            <a:spLocks noChangeShapeType="1"/>
          </p:cNvSpPr>
          <p:nvPr userDrawn="1"/>
        </p:nvSpPr>
        <p:spPr bwMode="auto">
          <a:xfrm>
            <a:off x="3335338" y="6734175"/>
            <a:ext cx="4678362" cy="0"/>
          </a:xfrm>
          <a:prstGeom prst="line">
            <a:avLst/>
          </a:prstGeom>
          <a:noFill/>
          <a:ln w="9525">
            <a:solidFill>
              <a:schemeClr val="bg1"/>
            </a:solidFill>
            <a:round/>
            <a:headEnd/>
            <a:tailEnd/>
          </a:ln>
        </p:spPr>
        <p:txBody>
          <a:bodyPr wrap="none" anchor="ctr"/>
          <a:lstStyle/>
          <a:p>
            <a:pPr>
              <a:defRPr/>
            </a:pPr>
            <a:endParaRPr lang="en-US" dirty="0"/>
          </a:p>
        </p:txBody>
      </p:sp>
      <p:pic>
        <p:nvPicPr>
          <p:cNvPr id="1029" name="Picture 5" descr="VDOE"/>
          <p:cNvPicPr>
            <a:picLocks noChangeAspect="1" noChangeArrowheads="1"/>
          </p:cNvPicPr>
          <p:nvPr userDrawn="1"/>
        </p:nvPicPr>
        <p:blipFill>
          <a:blip r:embed="rId14" cstate="print"/>
          <a:srcRect/>
          <a:stretch>
            <a:fillRect/>
          </a:stretch>
        </p:blipFill>
        <p:spPr bwMode="auto">
          <a:xfrm>
            <a:off x="136525" y="6329363"/>
            <a:ext cx="3114675" cy="528637"/>
          </a:xfrm>
          <a:prstGeom prst="rect">
            <a:avLst/>
          </a:prstGeom>
          <a:noFill/>
          <a:ln w="9525">
            <a:noFill/>
            <a:miter lim="800000"/>
            <a:headEnd/>
            <a:tailEnd/>
          </a:ln>
        </p:spPr>
      </p:pic>
      <p:sp>
        <p:nvSpPr>
          <p:cNvPr id="104454" name="Text Box 6"/>
          <p:cNvSpPr txBox="1">
            <a:spLocks noChangeArrowheads="1"/>
          </p:cNvSpPr>
          <p:nvPr userDrawn="1"/>
        </p:nvSpPr>
        <p:spPr bwMode="auto">
          <a:xfrm>
            <a:off x="7305675" y="6242050"/>
            <a:ext cx="1838325" cy="477042"/>
          </a:xfrm>
          <a:prstGeom prst="rect">
            <a:avLst/>
          </a:prstGeom>
          <a:noFill/>
          <a:ln w="9525">
            <a:noFill/>
            <a:miter lim="800000"/>
            <a:headEnd/>
            <a:tailEnd/>
          </a:ln>
          <a:effectLst/>
        </p:spPr>
        <p:txBody>
          <a:bodyPr lIns="91429" tIns="45714" rIns="91429" bIns="45714">
            <a:spAutoFit/>
          </a:bodyPr>
          <a:lstStyle/>
          <a:p>
            <a:pPr algn="ctr">
              <a:spcBef>
                <a:spcPct val="50000"/>
              </a:spcBef>
              <a:defRPr/>
            </a:pPr>
            <a:r>
              <a:rPr lang="en-US" sz="1000" dirty="0" smtClean="0">
                <a:solidFill>
                  <a:schemeClr val="bg1"/>
                </a:solidFill>
                <a:latin typeface="Arial" pitchFamily="34" charset="0"/>
              </a:rPr>
              <a:t>VATE Conference</a:t>
            </a:r>
          </a:p>
          <a:p>
            <a:pPr algn="ctr">
              <a:spcBef>
                <a:spcPct val="50000"/>
              </a:spcBef>
              <a:defRPr/>
            </a:pPr>
            <a:r>
              <a:rPr lang="en-US" sz="1000" dirty="0" smtClean="0">
                <a:solidFill>
                  <a:schemeClr val="bg1"/>
                </a:solidFill>
                <a:latin typeface="Arial" pitchFamily="34" charset="0"/>
              </a:rPr>
              <a:t>October 26-28 2012</a:t>
            </a:r>
            <a:endParaRPr lang="en-US" sz="1000"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8" r:id="rId12"/>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2pPr>
      <a:lvl3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3pPr>
      <a:lvl4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4pPr>
      <a:lvl5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5pPr>
      <a:lvl6pPr marL="4572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6pPr>
      <a:lvl7pPr marL="9144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7pPr>
      <a:lvl8pPr marL="13716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8pPr>
      <a:lvl9pPr marL="18288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0"/>
        </a:spcBef>
        <a:spcAft>
          <a:spcPct val="0"/>
        </a:spcAft>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har char="•"/>
        <a:defRPr sz="2800" b="1">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defRPr sz="2400" b="1">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defRPr sz="2000" b="1">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oe.virginia.gov/administrators/superintendents_memos/2012/261-12.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www.doe.virginia.gov/testing/sol/standards_docs/english/index.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doe.virginia.gov/testing/sol/frameworks/english_framewks/2010/english_sol_crosswalk_02_10.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doe.virginia.gov/testing/sol/standards_docs/english/index.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oe.virginia.gov/testing/sol/standards_docs/english/2010/lesson_plans/index.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oe.virginia.gov/testing/sol/standards_docs/english/2010/lesson_plans/index.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doe.virginia.gov/instruction/english/professional_development/index.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doe.virginia.gov/instruction/english/literacy/index.s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oe.virginia.gov/testing/sol/standards_docs/english/2010/online_writing/index.s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doe.virginia.gov/testing/sol/standards_docs/english/2010/online_writing/index.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doe.virginia.gov/testing/sol/standards_docs/english/2010/online_writing/graphic_organizers/connected_relationships.pdf" TargetMode="External"/><Relationship Id="rId3" Type="http://schemas.openxmlformats.org/officeDocument/2006/relationships/hyperlink" Target="http://www.doe.virginia.gov/testing/sol/standards_docs/english/2010/online_writing/graphic_organizers/clustering.pdf" TargetMode="External"/><Relationship Id="rId7" Type="http://schemas.openxmlformats.org/officeDocument/2006/relationships/hyperlink" Target="http://www.doe.virginia.gov/testing/sol/standards_docs/english/2010/online_writing/graphic_organizers/sensory_chart.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www.doe.virginia.gov/testing/sol/standards_docs/english/2010/online_writing/graphic_organizers/order_importance.pdf" TargetMode="External"/><Relationship Id="rId5" Type="http://schemas.openxmlformats.org/officeDocument/2006/relationships/hyperlink" Target="http://www.doe.virginia.gov/testing/sol/standards_docs/english/2010/online_writing/graphic_organizers/comparison_contrast.pdf" TargetMode="External"/><Relationship Id="rId10" Type="http://schemas.openxmlformats.org/officeDocument/2006/relationships/image" Target="../media/image32.png"/><Relationship Id="rId4" Type="http://schemas.openxmlformats.org/officeDocument/2006/relationships/hyperlink" Target="http://www.doe.virginia.gov/testing/sol/standards_docs/english/2010/online_writing/graphic_organizers/process.pdf" TargetMode="External"/><Relationship Id="rId9" Type="http://schemas.openxmlformats.org/officeDocument/2006/relationships/hyperlink" Target="http://www.doe.virginia.gov/testing/sol/standards_docs/english/2010/online_writing/graphic_organizers/persuasive_paper_checklist.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doe.virginia.gov/testing/sol/standards_docs/english/index.s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doe.virginia.gov/testing/teacher_direct/index.s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doe.virginia.gov/testing/teacher_direct/index.s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Tracy.Robertson@doe.virginia.gov"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hyperlink" Target="mailto:Student_assessment@doe.virgini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00113" y="660400"/>
            <a:ext cx="7353300" cy="958850"/>
          </a:xfrm>
        </p:spPr>
        <p:txBody>
          <a:bodyPr/>
          <a:lstStyle/>
          <a:p>
            <a:pPr eaLnBrk="1" hangingPunct="1">
              <a:defRPr/>
            </a:pPr>
            <a:endParaRPr lang="en-US" sz="3200" dirty="0">
              <a:solidFill>
                <a:schemeClr val="bg1"/>
              </a:solidFill>
            </a:endParaRPr>
          </a:p>
        </p:txBody>
      </p:sp>
      <p:sp>
        <p:nvSpPr>
          <p:cNvPr id="56323" name="Rectangle 3"/>
          <p:cNvSpPr>
            <a:spLocks noGrp="1" noChangeArrowheads="1"/>
          </p:cNvSpPr>
          <p:nvPr>
            <p:ph type="body" idx="1"/>
          </p:nvPr>
        </p:nvSpPr>
        <p:spPr>
          <a:xfrm>
            <a:off x="946150" y="2051050"/>
            <a:ext cx="7308850" cy="1374775"/>
          </a:xfrm>
        </p:spPr>
        <p:txBody>
          <a:bodyPr/>
          <a:lstStyle/>
          <a:p>
            <a:pPr algn="ctr" eaLnBrk="1" hangingPunct="1">
              <a:buFont typeface="Times" pitchFamily="18" charset="0"/>
              <a:buNone/>
              <a:defRPr/>
            </a:pPr>
            <a:r>
              <a:rPr lang="en-US" sz="4400" dirty="0" smtClean="0">
                <a:solidFill>
                  <a:srgbClr val="FFFF00"/>
                </a:solidFill>
              </a:rPr>
              <a:t>Everything You Always Wanted to Know About the NEW English SOL</a:t>
            </a:r>
            <a:endParaRPr lang="en-US" sz="4400" i="1" dirty="0">
              <a:solidFill>
                <a:srgbClr val="FFFF00"/>
              </a:solidFill>
            </a:endParaRPr>
          </a:p>
        </p:txBody>
      </p:sp>
      <p:sp>
        <p:nvSpPr>
          <p:cNvPr id="4100" name="Rectangle 11"/>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spTree>
  </p:cSld>
  <p:clrMapOvr>
    <a:masterClrMapping/>
  </p:clrMapOvr>
  <p:transition spd="slow">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Grades 4-12 Writing Strand</a:t>
            </a:r>
            <a:endParaRPr lang="en-US" dirty="0"/>
          </a:p>
        </p:txBody>
      </p:sp>
      <p:sp>
        <p:nvSpPr>
          <p:cNvPr id="3" name="Content Placeholder 2"/>
          <p:cNvSpPr>
            <a:spLocks noGrp="1"/>
          </p:cNvSpPr>
          <p:nvPr>
            <p:ph idx="1"/>
          </p:nvPr>
        </p:nvSpPr>
        <p:spPr/>
        <p:txBody>
          <a:bodyPr>
            <a:normAutofit/>
          </a:bodyPr>
          <a:lstStyle/>
          <a:p>
            <a:pPr eaLnBrk="1" hangingPunct="1">
              <a:buFont typeface="Arial" pitchFamily="34" charset="0"/>
              <a:buChar char="•"/>
              <a:defRPr/>
            </a:pPr>
            <a:r>
              <a:rPr lang="en-US" sz="2800" dirty="0" smtClean="0"/>
              <a:t>Writing revolves around mode, purpose, audience, and process</a:t>
            </a:r>
          </a:p>
          <a:p>
            <a:pPr eaLnBrk="1" hangingPunct="1">
              <a:buFont typeface="Arial" pitchFamily="34" charset="0"/>
              <a:buChar char="•"/>
              <a:defRPr/>
            </a:pPr>
            <a:endParaRPr lang="en-US" sz="2800" dirty="0" smtClean="0"/>
          </a:p>
          <a:p>
            <a:pPr eaLnBrk="1" hangingPunct="1">
              <a:buFont typeface="Arial" pitchFamily="34" charset="0"/>
              <a:buChar char="•"/>
              <a:defRPr/>
            </a:pPr>
            <a:r>
              <a:rPr lang="en-US" sz="2800" dirty="0" smtClean="0"/>
              <a:t>Each grade level has a composing/revision standard and an editing/grammar standard</a:t>
            </a:r>
          </a:p>
          <a:p>
            <a:pPr eaLnBrk="1" hangingPunct="1">
              <a:buFont typeface="Arial" pitchFamily="34" charset="0"/>
              <a:buChar char="•"/>
              <a:defRPr/>
            </a:pPr>
            <a:endParaRPr lang="en-US" sz="2800" dirty="0" smtClean="0"/>
          </a:p>
          <a:p>
            <a:pPr eaLnBrk="1" hangingPunct="1">
              <a:buFont typeface="Arial" pitchFamily="34" charset="0"/>
              <a:buChar char="•"/>
              <a:defRPr/>
            </a:pPr>
            <a:r>
              <a:rPr lang="en-US" sz="2800" dirty="0" smtClean="0"/>
              <a:t>Emphasis is put on elaboration, unity, central idea, organization, tone, and voice</a:t>
            </a:r>
          </a:p>
          <a:p>
            <a:pPr eaLnBrk="1" hangingPunct="1">
              <a:buFont typeface="Arial" pitchFamily="34" charset="0"/>
              <a:buChar char="•"/>
              <a:defRPr/>
            </a:pPr>
            <a:endParaRPr lang="en-US" sz="2800" dirty="0" smtClean="0"/>
          </a:p>
          <a:p>
            <a:pPr eaLnBrk="1" hangingPunct="1">
              <a:defRPr/>
            </a:pPr>
            <a:endParaRPr lang="en-US" sz="2800" dirty="0" smtClean="0"/>
          </a:p>
          <a:p>
            <a:pPr eaLnBrk="1" hangingPunct="1">
              <a:buFont typeface="Arial" pitchFamily="34" charset="0"/>
              <a:buChar char="•"/>
              <a:defRPr/>
            </a:pP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Grades 4-12 Writing Strand</a:t>
            </a:r>
            <a:endParaRPr lang="en-US" dirty="0"/>
          </a:p>
        </p:txBody>
      </p:sp>
      <p:sp>
        <p:nvSpPr>
          <p:cNvPr id="3" name="Content Placeholder 2"/>
          <p:cNvSpPr>
            <a:spLocks noGrp="1"/>
          </p:cNvSpPr>
          <p:nvPr>
            <p:ph idx="1"/>
          </p:nvPr>
        </p:nvSpPr>
        <p:spPr>
          <a:xfrm>
            <a:off x="487363" y="1143000"/>
            <a:ext cx="8189912" cy="4932363"/>
          </a:xfrm>
        </p:spPr>
        <p:txBody>
          <a:bodyPr/>
          <a:lstStyle/>
          <a:p>
            <a:pPr eaLnBrk="1" hangingPunct="1">
              <a:buFont typeface="Arial" pitchFamily="34" charset="0"/>
              <a:buChar char="•"/>
              <a:defRPr/>
            </a:pPr>
            <a:endParaRPr lang="en-US" sz="2400" dirty="0" smtClean="0"/>
          </a:p>
          <a:p>
            <a:pPr eaLnBrk="1" hangingPunct="1">
              <a:buFont typeface="Arial" pitchFamily="34" charset="0"/>
              <a:buChar char="•"/>
              <a:defRPr/>
            </a:pPr>
            <a:r>
              <a:rPr lang="en-US" sz="2400" u="sng" dirty="0" smtClean="0"/>
              <a:t>Teaching writing is an expectation of every grade, not only “tested” grades</a:t>
            </a:r>
          </a:p>
          <a:p>
            <a:pPr eaLnBrk="1" hangingPunct="1">
              <a:defRPr/>
            </a:pPr>
            <a:endParaRPr lang="en-US" sz="2400" dirty="0" smtClean="0"/>
          </a:p>
          <a:p>
            <a:pPr eaLnBrk="1" hangingPunct="1">
              <a:buFont typeface="Arial" pitchFamily="34" charset="0"/>
              <a:buChar char="•"/>
              <a:defRPr/>
            </a:pPr>
            <a:r>
              <a:rPr lang="en-US" sz="2400" dirty="0" smtClean="0"/>
              <a:t>Provide students with opportunities to compose using computer technology and to use the Online Practice SOL Writing Tool (no prompts provided)</a:t>
            </a:r>
          </a:p>
          <a:p>
            <a:pPr eaLnBrk="1" hangingPunct="1">
              <a:defRPr/>
            </a:pPr>
            <a:endParaRPr lang="en-US" sz="2400" dirty="0" smtClean="0"/>
          </a:p>
          <a:p>
            <a:pPr eaLnBrk="1" hangingPunct="1">
              <a:buFont typeface="Arial" pitchFamily="34" charset="0"/>
              <a:buChar char="•"/>
              <a:defRPr/>
            </a:pPr>
            <a:r>
              <a:rPr lang="en-US" sz="2400" dirty="0" smtClean="0"/>
              <a:t>Self- and peer-editing opportunities for students are essential</a:t>
            </a:r>
          </a:p>
          <a:p>
            <a:pPr eaLnBrk="1" hangingPunct="1">
              <a:defRPr/>
            </a:pPr>
            <a:endParaRPr lang="en-US" sz="2400" dirty="0" smtClean="0"/>
          </a:p>
          <a:p>
            <a:pPr eaLnBrk="1" hangingPunct="1">
              <a:buFont typeface="Arial" pitchFamily="34" charset="0"/>
              <a:buChar char="•"/>
              <a:defRPr/>
            </a:pPr>
            <a:r>
              <a:rPr lang="en-US" sz="2400" u="sng" dirty="0" smtClean="0"/>
              <a:t>SOL writing does not require 5 paragraphs</a:t>
            </a:r>
          </a:p>
          <a:p>
            <a:pPr eaLnBrk="1" hangingPunct="1">
              <a:buFont typeface="Arial" pitchFamily="34" charset="0"/>
              <a:buChar char="•"/>
              <a:defRPr/>
            </a:pPr>
            <a:endParaRPr lang="en-US" sz="2400" dirty="0" smtClean="0"/>
          </a:p>
          <a:p>
            <a:pPr eaLnBrk="1" hangingPunct="1">
              <a:buFont typeface="Arial" pitchFamily="34" charset="0"/>
              <a:buChar char="•"/>
              <a:defRPr/>
            </a:pPr>
            <a:endParaRPr lang="en-US" sz="2400" dirty="0" smtClean="0"/>
          </a:p>
          <a:p>
            <a:pPr eaLnBrk="1" hangingPunct="1">
              <a:defRPr/>
            </a:pPr>
            <a:endParaRPr lang="en-US" sz="2400" dirty="0" smtClean="0"/>
          </a:p>
          <a:p>
            <a:pPr eaLnBrk="1" hangingPunct="1">
              <a:buFont typeface="Arial" pitchFamily="34" charset="0"/>
              <a:buChar char="•"/>
              <a:defRPr/>
            </a:pPr>
            <a:endParaRPr lang="en-US" sz="2400" dirty="0" smtClean="0"/>
          </a:p>
          <a:p>
            <a:pPr eaLnBrk="1" hangingPunct="1">
              <a:buFont typeface="Arial" pitchFamily="34" charset="0"/>
              <a:buChar char="•"/>
              <a:defRPr/>
            </a:pPr>
            <a:endParaRPr lang="en-US" sz="24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Changes to SOL Writing Tests</a:t>
            </a:r>
            <a:endParaRPr lang="en-US" dirty="0"/>
          </a:p>
        </p:txBody>
      </p:sp>
      <p:sp>
        <p:nvSpPr>
          <p:cNvPr id="3" name="Content Placeholder 2"/>
          <p:cNvSpPr>
            <a:spLocks noGrp="1"/>
          </p:cNvSpPr>
          <p:nvPr>
            <p:ph idx="1"/>
          </p:nvPr>
        </p:nvSpPr>
        <p:spPr>
          <a:xfrm>
            <a:off x="487363" y="1524000"/>
            <a:ext cx="8189912" cy="4551363"/>
          </a:xfrm>
        </p:spPr>
        <p:txBody>
          <a:bodyPr/>
          <a:lstStyle/>
          <a:p>
            <a:pPr eaLnBrk="1" hangingPunct="1">
              <a:spcBef>
                <a:spcPts val="0"/>
              </a:spcBef>
              <a:spcAft>
                <a:spcPts val="0"/>
              </a:spcAft>
              <a:buFont typeface="Arial" pitchFamily="34" charset="0"/>
              <a:buChar char="•"/>
              <a:defRPr/>
            </a:pPr>
            <a:endParaRPr lang="en-US" sz="2400" dirty="0" smtClean="0">
              <a:effectLst>
                <a:outerShdw blurRad="38100" dist="38100" dir="2700000" algn="tl">
                  <a:srgbClr val="000000">
                    <a:alpha val="43137"/>
                  </a:srgbClr>
                </a:outerShdw>
              </a:effectLst>
              <a:ea typeface="Calibri"/>
              <a:cs typeface="Times New Roman"/>
            </a:endParaRPr>
          </a:p>
          <a:p>
            <a:pPr eaLnBrk="1" hangingPunct="1">
              <a:spcBef>
                <a:spcPts val="0"/>
              </a:spcBef>
              <a:spcAft>
                <a:spcPts val="0"/>
              </a:spcAft>
              <a:buFont typeface="Arial" pitchFamily="34" charset="0"/>
              <a:buChar char="•"/>
              <a:defRPr/>
            </a:pPr>
            <a:r>
              <a:rPr lang="en-US" sz="2400" dirty="0" smtClean="0">
                <a:effectLst>
                  <a:outerShdw blurRad="38100" dist="38100" dir="2700000" algn="tl">
                    <a:srgbClr val="000000">
                      <a:alpha val="43137"/>
                    </a:srgbClr>
                  </a:outerShdw>
                </a:effectLst>
                <a:ea typeface="Calibri"/>
                <a:cs typeface="Times New Roman"/>
              </a:rPr>
              <a:t>The End-of-Course prompt - </a:t>
            </a:r>
            <a:r>
              <a:rPr lang="en-US" sz="2400" u="sng" dirty="0" smtClean="0">
                <a:effectLst>
                  <a:outerShdw blurRad="38100" dist="38100" dir="2700000" algn="tl">
                    <a:srgbClr val="000000">
                      <a:alpha val="43137"/>
                    </a:srgbClr>
                  </a:outerShdw>
                </a:effectLst>
                <a:ea typeface="Calibri"/>
                <a:cs typeface="Times New Roman"/>
              </a:rPr>
              <a:t>persuasive </a:t>
            </a:r>
          </a:p>
          <a:p>
            <a:pPr eaLnBrk="1" hangingPunct="1">
              <a:spcBef>
                <a:spcPts val="0"/>
              </a:spcBef>
              <a:spcAft>
                <a:spcPts val="0"/>
              </a:spcAft>
              <a:defRPr/>
            </a:pPr>
            <a:endParaRPr lang="en-US" sz="2400" u="sng" dirty="0" smtClean="0">
              <a:effectLst>
                <a:outerShdw blurRad="38100" dist="38100" dir="2700000" algn="tl">
                  <a:srgbClr val="000000">
                    <a:alpha val="43137"/>
                  </a:srgbClr>
                </a:outerShdw>
              </a:effectLst>
              <a:ea typeface="Calibri"/>
              <a:cs typeface="Times New Roman"/>
            </a:endParaRPr>
          </a:p>
          <a:p>
            <a:pPr eaLnBrk="1" hangingPunct="1">
              <a:spcBef>
                <a:spcPts val="0"/>
              </a:spcBef>
              <a:spcAft>
                <a:spcPts val="0"/>
              </a:spcAft>
              <a:buFont typeface="Arial" pitchFamily="34" charset="0"/>
              <a:buChar char="•"/>
              <a:defRPr/>
            </a:pPr>
            <a:r>
              <a:rPr lang="en-US" sz="2400" dirty="0" smtClean="0">
                <a:effectLst>
                  <a:outerShdw blurRad="38100" dist="38100" dir="2700000" algn="tl">
                    <a:srgbClr val="000000">
                      <a:alpha val="43137"/>
                    </a:srgbClr>
                  </a:outerShdw>
                </a:effectLst>
                <a:ea typeface="Calibri"/>
                <a:cs typeface="Times New Roman"/>
              </a:rPr>
              <a:t>Grade 8 prompt - </a:t>
            </a:r>
            <a:r>
              <a:rPr lang="en-US" sz="2400" u="sng" dirty="0" smtClean="0">
                <a:effectLst>
                  <a:outerShdw blurRad="38100" dist="38100" dir="2700000" algn="tl">
                    <a:srgbClr val="000000">
                      <a:alpha val="43137"/>
                    </a:srgbClr>
                  </a:outerShdw>
                </a:effectLst>
                <a:ea typeface="Calibri"/>
                <a:cs typeface="Times New Roman"/>
              </a:rPr>
              <a:t>persuasive or expository</a:t>
            </a:r>
          </a:p>
          <a:p>
            <a:pPr eaLnBrk="1" hangingPunct="1">
              <a:spcBef>
                <a:spcPts val="0"/>
              </a:spcBef>
              <a:spcAft>
                <a:spcPts val="0"/>
              </a:spcAft>
              <a:defRPr/>
            </a:pPr>
            <a:endParaRPr lang="en-US" sz="2400" dirty="0" smtClean="0">
              <a:effectLst>
                <a:outerShdw blurRad="38100" dist="38100" dir="2700000" algn="tl">
                  <a:srgbClr val="000000">
                    <a:alpha val="43137"/>
                  </a:srgbClr>
                </a:outerShdw>
              </a:effectLst>
              <a:ea typeface="Calibri"/>
              <a:cs typeface="Times New Roman"/>
            </a:endParaRPr>
          </a:p>
          <a:p>
            <a:pPr eaLnBrk="1" hangingPunct="1">
              <a:spcBef>
                <a:spcPts val="0"/>
              </a:spcBef>
              <a:spcAft>
                <a:spcPts val="0"/>
              </a:spcAft>
              <a:buFont typeface="Arial" pitchFamily="34" charset="0"/>
              <a:buChar char="•"/>
              <a:defRPr/>
            </a:pPr>
            <a:r>
              <a:rPr lang="en-US" sz="2400" dirty="0" smtClean="0">
                <a:effectLst>
                  <a:outerShdw blurRad="38100" dist="38100" dir="2700000" algn="tl">
                    <a:srgbClr val="000000">
                      <a:alpha val="43137"/>
                    </a:srgbClr>
                  </a:outerShdw>
                </a:effectLst>
                <a:ea typeface="Calibri"/>
                <a:cs typeface="Times New Roman"/>
              </a:rPr>
              <a:t>Grade 5 prompt -  </a:t>
            </a:r>
            <a:r>
              <a:rPr lang="en-US" sz="2400" u="sng" dirty="0" smtClean="0">
                <a:effectLst>
                  <a:outerShdw blurRad="38100" dist="38100" dir="2700000" algn="tl">
                    <a:srgbClr val="000000">
                      <a:alpha val="43137"/>
                    </a:srgbClr>
                  </a:outerShdw>
                </a:effectLst>
                <a:ea typeface="Calibri"/>
                <a:cs typeface="Times New Roman"/>
              </a:rPr>
              <a:t>expository or narrative</a:t>
            </a:r>
          </a:p>
          <a:p>
            <a:pPr eaLnBrk="1" hangingPunct="1">
              <a:spcBef>
                <a:spcPts val="0"/>
              </a:spcBef>
              <a:spcAft>
                <a:spcPts val="0"/>
              </a:spcAft>
              <a:defRPr/>
            </a:pPr>
            <a:endParaRPr lang="en-US" sz="2400" dirty="0" smtClean="0">
              <a:effectLst>
                <a:outerShdw blurRad="38100" dist="38100" dir="2700000" algn="tl">
                  <a:srgbClr val="000000">
                    <a:alpha val="43137"/>
                  </a:srgbClr>
                </a:outerShdw>
              </a:effectLst>
              <a:ea typeface="Calibri"/>
              <a:cs typeface="Times New Roman"/>
            </a:endParaRPr>
          </a:p>
          <a:p>
            <a:pPr eaLnBrk="1" hangingPunct="1">
              <a:spcBef>
                <a:spcPts val="0"/>
              </a:spcBef>
              <a:spcAft>
                <a:spcPts val="0"/>
              </a:spcAft>
              <a:buFont typeface="Symbol"/>
              <a:buChar char=""/>
              <a:defRPr/>
            </a:pPr>
            <a:r>
              <a:rPr lang="en-US" sz="2400" dirty="0" smtClean="0">
                <a:effectLst>
                  <a:outerShdw blurRad="38100" dist="38100" dir="2700000" algn="tl">
                    <a:srgbClr val="000000">
                      <a:alpha val="43137"/>
                    </a:srgbClr>
                  </a:outerShdw>
                </a:effectLst>
                <a:ea typeface="Calibri"/>
                <a:cs typeface="Times New Roman"/>
              </a:rPr>
              <a:t>Composing/Written Expression is now one combined domain</a:t>
            </a:r>
          </a:p>
          <a:p>
            <a:pPr eaLnBrk="1" hangingPunct="1">
              <a:spcBef>
                <a:spcPts val="0"/>
              </a:spcBef>
              <a:spcAft>
                <a:spcPts val="0"/>
              </a:spcAft>
              <a:buFont typeface="Symbol"/>
              <a:buChar char=""/>
              <a:defRPr/>
            </a:pPr>
            <a:endParaRPr lang="en-US" sz="2800" dirty="0" smtClean="0">
              <a:effectLst>
                <a:outerShdw blurRad="38100" dist="38100" dir="2700000" algn="tl">
                  <a:srgbClr val="000000">
                    <a:alpha val="43137"/>
                  </a:srgbClr>
                </a:outerShdw>
              </a:effectLst>
              <a:ea typeface="Calibri"/>
              <a:cs typeface="Times New Roman"/>
            </a:endParaRPr>
          </a:p>
          <a:p>
            <a:pPr eaLnBrk="1" hangingPunct="1">
              <a:spcBef>
                <a:spcPts val="0"/>
              </a:spcBef>
              <a:spcAft>
                <a:spcPts val="0"/>
              </a:spcAft>
              <a:buFont typeface="Symbol"/>
              <a:buChar char=""/>
              <a:defRPr/>
            </a:pPr>
            <a:endParaRPr lang="en-US" sz="2800" dirty="0" smtClean="0">
              <a:effectLst>
                <a:outerShdw blurRad="38100" dist="38100" dir="2700000" algn="tl">
                  <a:srgbClr val="000000">
                    <a:alpha val="43137"/>
                  </a:srgbClr>
                </a:outerShdw>
              </a:effectLst>
              <a:ea typeface="Calibri"/>
              <a:cs typeface="Times New Roman"/>
            </a:endParaRPr>
          </a:p>
          <a:p>
            <a:pPr eaLnBrk="1" hangingPunct="1">
              <a:spcBef>
                <a:spcPts val="0"/>
              </a:spcBef>
              <a:spcAft>
                <a:spcPts val="0"/>
              </a:spcAft>
              <a:buFont typeface="Symbol"/>
              <a:buChar char=""/>
              <a:defRPr/>
            </a:pPr>
            <a:endParaRPr lang="en-US" dirty="0" smtClean="0">
              <a:effectLst/>
              <a:latin typeface="Calibri"/>
              <a:ea typeface="Calibri"/>
              <a:cs typeface="Times New Roman"/>
            </a:endParaRPr>
          </a:p>
          <a:p>
            <a:pPr eaLnBrk="1" hangingPunct="1">
              <a:defRPr/>
            </a:pPr>
            <a:endParaRPr lang="en-US" dirty="0"/>
          </a:p>
        </p:txBody>
      </p:sp>
      <p:sp>
        <p:nvSpPr>
          <p:cNvPr id="15364" name="Slide Number Placeholder 3"/>
          <p:cNvSpPr>
            <a:spLocks noGrp="1"/>
          </p:cNvSpPr>
          <p:nvPr>
            <p:ph type="sldNum" sz="quarter" idx="4294967295"/>
          </p:nvPr>
        </p:nvSpPr>
        <p:spPr bwMode="auto">
          <a:xfrm>
            <a:off x="7315200" y="6248400"/>
            <a:ext cx="533400" cy="457200"/>
          </a:xfrm>
          <a:prstGeom prst="rect">
            <a:avLst/>
          </a:prstGeom>
          <a:noFill/>
          <a:ln>
            <a:miter lim="800000"/>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8AF68F4-EABA-4898-82DB-3870084721E9}" type="slidenum">
              <a:rPr lang="en-US" smtClean="0"/>
              <a:pPr/>
              <a:t>13</a:t>
            </a:fld>
            <a:endParaRPr lang="en-US" dirty="0" smtClean="0"/>
          </a:p>
        </p:txBody>
      </p:sp>
      <p:sp>
        <p:nvSpPr>
          <p:cNvPr id="49155" name="Rectangle 3"/>
          <p:cNvSpPr>
            <a:spLocks noGrp="1" noChangeArrowheads="1"/>
          </p:cNvSpPr>
          <p:nvPr>
            <p:ph type="body" sz="half" idx="1"/>
          </p:nvPr>
        </p:nvSpPr>
        <p:spPr>
          <a:xfrm>
            <a:off x="533400" y="1412875"/>
            <a:ext cx="3733800" cy="4987925"/>
          </a:xfrm>
        </p:spPr>
        <p:txBody>
          <a:bodyPr>
            <a:noAutofit/>
          </a:bodyPr>
          <a:lstStyle/>
          <a:p>
            <a:pPr marL="0" indent="0" algn="ctr" eaLnBrk="1" hangingPunct="1">
              <a:lnSpc>
                <a:spcPct val="90000"/>
              </a:lnSpc>
              <a:defRPr/>
            </a:pPr>
            <a:r>
              <a:rPr lang="en-US" sz="2400" dirty="0" smtClean="0"/>
              <a:t>Composing/Written Expression</a:t>
            </a:r>
          </a:p>
          <a:p>
            <a:pPr lvl="1" eaLnBrk="1" hangingPunct="1">
              <a:lnSpc>
                <a:spcPct val="90000"/>
              </a:lnSpc>
              <a:defRPr/>
            </a:pPr>
            <a:r>
              <a:rPr lang="en-US" sz="2000" dirty="0" smtClean="0"/>
              <a:t>Audience/purpose</a:t>
            </a:r>
          </a:p>
          <a:p>
            <a:pPr lvl="1" eaLnBrk="1" hangingPunct="1">
              <a:lnSpc>
                <a:spcPct val="90000"/>
              </a:lnSpc>
              <a:defRPr/>
            </a:pPr>
            <a:r>
              <a:rPr lang="en-US" sz="2000" dirty="0" smtClean="0"/>
              <a:t>Central Idea </a:t>
            </a:r>
          </a:p>
          <a:p>
            <a:pPr lvl="1" eaLnBrk="1" hangingPunct="1">
              <a:lnSpc>
                <a:spcPct val="90000"/>
              </a:lnSpc>
              <a:defRPr/>
            </a:pPr>
            <a:r>
              <a:rPr lang="en-US" sz="2000" dirty="0" smtClean="0"/>
              <a:t>Effective conclusions</a:t>
            </a:r>
          </a:p>
          <a:p>
            <a:pPr lvl="1" eaLnBrk="1" hangingPunct="1">
              <a:lnSpc>
                <a:spcPct val="90000"/>
              </a:lnSpc>
              <a:defRPr/>
            </a:pPr>
            <a:r>
              <a:rPr lang="en-US" sz="2000" dirty="0" smtClean="0"/>
              <a:t>Counter arguments</a:t>
            </a:r>
          </a:p>
          <a:p>
            <a:pPr lvl="1" eaLnBrk="1" hangingPunct="1">
              <a:lnSpc>
                <a:spcPct val="90000"/>
              </a:lnSpc>
              <a:defRPr/>
            </a:pPr>
            <a:r>
              <a:rPr lang="en-US" sz="2000" dirty="0" smtClean="0"/>
              <a:t>Elaboration</a:t>
            </a:r>
          </a:p>
          <a:p>
            <a:pPr lvl="1" eaLnBrk="1" hangingPunct="1">
              <a:lnSpc>
                <a:spcPct val="90000"/>
              </a:lnSpc>
              <a:defRPr/>
            </a:pPr>
            <a:r>
              <a:rPr lang="en-US" sz="2000" dirty="0" smtClean="0"/>
              <a:t>Unity </a:t>
            </a:r>
          </a:p>
          <a:p>
            <a:pPr lvl="1" eaLnBrk="1" hangingPunct="1">
              <a:lnSpc>
                <a:spcPct val="90000"/>
              </a:lnSpc>
              <a:defRPr/>
            </a:pPr>
            <a:r>
              <a:rPr lang="en-US" sz="2000" dirty="0" smtClean="0"/>
              <a:t>Organization</a:t>
            </a:r>
          </a:p>
          <a:p>
            <a:pPr lvl="1" eaLnBrk="1" hangingPunct="1">
              <a:lnSpc>
                <a:spcPct val="90000"/>
              </a:lnSpc>
              <a:defRPr/>
            </a:pPr>
            <a:r>
              <a:rPr lang="en-US" sz="2000" dirty="0" smtClean="0"/>
              <a:t>Deliberate Word Choice</a:t>
            </a:r>
          </a:p>
          <a:p>
            <a:pPr lvl="1" eaLnBrk="1" hangingPunct="1">
              <a:lnSpc>
                <a:spcPct val="90000"/>
              </a:lnSpc>
              <a:defRPr/>
            </a:pPr>
            <a:r>
              <a:rPr lang="en-US" sz="2000" dirty="0" smtClean="0"/>
              <a:t>Selected, Precise Information </a:t>
            </a:r>
          </a:p>
          <a:p>
            <a:pPr lvl="1" eaLnBrk="1" hangingPunct="1">
              <a:lnSpc>
                <a:spcPct val="90000"/>
              </a:lnSpc>
              <a:defRPr/>
            </a:pPr>
            <a:r>
              <a:rPr lang="en-US" sz="2000" dirty="0" smtClean="0"/>
              <a:t>Sentence Variety </a:t>
            </a:r>
          </a:p>
          <a:p>
            <a:pPr lvl="1" eaLnBrk="1" hangingPunct="1">
              <a:lnSpc>
                <a:spcPct val="90000"/>
              </a:lnSpc>
              <a:defRPr/>
            </a:pPr>
            <a:r>
              <a:rPr lang="en-US" sz="2000" dirty="0" smtClean="0"/>
              <a:t>Tone </a:t>
            </a:r>
          </a:p>
          <a:p>
            <a:pPr lvl="1" eaLnBrk="1" hangingPunct="1">
              <a:lnSpc>
                <a:spcPct val="90000"/>
              </a:lnSpc>
              <a:defRPr/>
            </a:pPr>
            <a:r>
              <a:rPr lang="en-US" sz="2000" dirty="0" smtClean="0"/>
              <a:t>Voice</a:t>
            </a:r>
          </a:p>
          <a:p>
            <a:pPr lvl="1" eaLnBrk="1" hangingPunct="1">
              <a:lnSpc>
                <a:spcPct val="90000"/>
              </a:lnSpc>
              <a:buFontTx/>
              <a:buNone/>
              <a:defRPr/>
            </a:pPr>
            <a:endParaRPr lang="en-US" sz="2400" dirty="0" smtClean="0"/>
          </a:p>
          <a:p>
            <a:pPr lvl="1" eaLnBrk="1" hangingPunct="1">
              <a:lnSpc>
                <a:spcPct val="90000"/>
              </a:lnSpc>
              <a:defRPr/>
            </a:pPr>
            <a:endParaRPr lang="en-US" sz="2400" dirty="0" smtClean="0"/>
          </a:p>
        </p:txBody>
      </p:sp>
      <p:sp>
        <p:nvSpPr>
          <p:cNvPr id="49156" name="Rectangle 4"/>
          <p:cNvSpPr>
            <a:spLocks noGrp="1" noChangeArrowheads="1"/>
          </p:cNvSpPr>
          <p:nvPr>
            <p:ph sz="half" idx="2"/>
          </p:nvPr>
        </p:nvSpPr>
        <p:spPr>
          <a:xfrm>
            <a:off x="4991100" y="1460500"/>
            <a:ext cx="3467100" cy="4559300"/>
          </a:xfrm>
        </p:spPr>
        <p:txBody>
          <a:bodyPr>
            <a:normAutofit/>
          </a:bodyPr>
          <a:lstStyle/>
          <a:p>
            <a:pPr marL="0" indent="0" algn="ctr" eaLnBrk="1" hangingPunct="1">
              <a:lnSpc>
                <a:spcPct val="70000"/>
              </a:lnSpc>
              <a:defRPr/>
            </a:pPr>
            <a:r>
              <a:rPr lang="en-US" sz="2400" dirty="0" smtClean="0"/>
              <a:t>Usage &amp; Mechanics</a:t>
            </a:r>
          </a:p>
          <a:p>
            <a:pPr lvl="1" eaLnBrk="1" hangingPunct="1">
              <a:lnSpc>
                <a:spcPct val="90000"/>
              </a:lnSpc>
              <a:defRPr/>
            </a:pPr>
            <a:r>
              <a:rPr lang="en-US" sz="2000" dirty="0" smtClean="0"/>
              <a:t>Sentence Formation </a:t>
            </a:r>
          </a:p>
          <a:p>
            <a:pPr lvl="1" eaLnBrk="1" hangingPunct="1">
              <a:lnSpc>
                <a:spcPct val="90000"/>
              </a:lnSpc>
              <a:defRPr/>
            </a:pPr>
            <a:r>
              <a:rPr lang="en-US" sz="2000" dirty="0" smtClean="0"/>
              <a:t>Usage </a:t>
            </a:r>
          </a:p>
          <a:p>
            <a:pPr marL="914400" lvl="2" indent="0" eaLnBrk="1" hangingPunct="1">
              <a:lnSpc>
                <a:spcPct val="90000"/>
              </a:lnSpc>
              <a:buFontTx/>
              <a:buChar char="•"/>
              <a:defRPr/>
            </a:pPr>
            <a:r>
              <a:rPr lang="en-US" sz="1800" dirty="0" smtClean="0"/>
              <a:t>Standard Inflections</a:t>
            </a:r>
          </a:p>
          <a:p>
            <a:pPr marL="914400" lvl="2" indent="0" eaLnBrk="1" hangingPunct="1">
              <a:lnSpc>
                <a:spcPct val="90000"/>
              </a:lnSpc>
              <a:buFontTx/>
              <a:buChar char="•"/>
              <a:defRPr/>
            </a:pPr>
            <a:r>
              <a:rPr lang="en-US" sz="1800" dirty="0" smtClean="0"/>
              <a:t>Comparison of Adjectives and Adverbs </a:t>
            </a:r>
          </a:p>
          <a:p>
            <a:pPr marL="914400" lvl="2" indent="0" eaLnBrk="1" hangingPunct="1">
              <a:lnSpc>
                <a:spcPct val="90000"/>
              </a:lnSpc>
              <a:buFontTx/>
              <a:buChar char="•"/>
              <a:defRPr/>
            </a:pPr>
            <a:r>
              <a:rPr lang="en-US" sz="1800" dirty="0" smtClean="0"/>
              <a:t>Agreement</a:t>
            </a:r>
          </a:p>
          <a:p>
            <a:pPr marL="914400" lvl="2" indent="0" eaLnBrk="1" hangingPunct="1">
              <a:lnSpc>
                <a:spcPct val="90000"/>
              </a:lnSpc>
              <a:defRPr/>
            </a:pPr>
            <a:endParaRPr lang="en-US" sz="2000" dirty="0" smtClean="0"/>
          </a:p>
          <a:p>
            <a:pPr lvl="1" eaLnBrk="1" hangingPunct="1">
              <a:lnSpc>
                <a:spcPct val="90000"/>
              </a:lnSpc>
              <a:defRPr/>
            </a:pPr>
            <a:r>
              <a:rPr lang="en-US" sz="2000" dirty="0" smtClean="0"/>
              <a:t>Mechanics </a:t>
            </a:r>
          </a:p>
          <a:p>
            <a:pPr marL="914400" lvl="2" indent="0" eaLnBrk="1" hangingPunct="1">
              <a:lnSpc>
                <a:spcPct val="90000"/>
              </a:lnSpc>
              <a:buFontTx/>
              <a:buChar char="•"/>
              <a:defRPr/>
            </a:pPr>
            <a:r>
              <a:rPr lang="en-US" sz="1800" dirty="0" smtClean="0"/>
              <a:t>Capitalization </a:t>
            </a:r>
          </a:p>
          <a:p>
            <a:pPr marL="914400" lvl="2" indent="0" eaLnBrk="1" hangingPunct="1">
              <a:lnSpc>
                <a:spcPct val="90000"/>
              </a:lnSpc>
              <a:buFontTx/>
              <a:buChar char="•"/>
              <a:defRPr/>
            </a:pPr>
            <a:r>
              <a:rPr lang="en-US" sz="1800" dirty="0" smtClean="0"/>
              <a:t>Spelling </a:t>
            </a:r>
          </a:p>
          <a:p>
            <a:pPr marL="914400" lvl="2" indent="0" eaLnBrk="1" hangingPunct="1">
              <a:lnSpc>
                <a:spcPct val="90000"/>
              </a:lnSpc>
              <a:buFontTx/>
              <a:buChar char="•"/>
              <a:defRPr/>
            </a:pPr>
            <a:r>
              <a:rPr lang="en-US" sz="1800" dirty="0" smtClean="0"/>
              <a:t>Punctuation </a:t>
            </a:r>
          </a:p>
          <a:p>
            <a:pPr marL="914400" lvl="2" indent="0" eaLnBrk="1" hangingPunct="1">
              <a:lnSpc>
                <a:spcPct val="90000"/>
              </a:lnSpc>
              <a:buFontTx/>
              <a:buChar char="•"/>
              <a:defRPr/>
            </a:pPr>
            <a:r>
              <a:rPr lang="en-US" sz="1800" dirty="0" smtClean="0"/>
              <a:t>Formatting</a:t>
            </a:r>
          </a:p>
        </p:txBody>
      </p:sp>
      <p:sp>
        <p:nvSpPr>
          <p:cNvPr id="7" name="Title 6"/>
          <p:cNvSpPr>
            <a:spLocks noGrp="1"/>
          </p:cNvSpPr>
          <p:nvPr>
            <p:ph type="title"/>
          </p:nvPr>
        </p:nvSpPr>
        <p:spPr>
          <a:xfrm>
            <a:off x="685800" y="153988"/>
            <a:ext cx="8001000" cy="1271587"/>
          </a:xfrm>
        </p:spPr>
        <p:txBody>
          <a:bodyPr/>
          <a:lstStyle/>
          <a:p>
            <a:pPr eaLnBrk="1" hangingPunct="1">
              <a:defRPr/>
            </a:pPr>
            <a:r>
              <a:rPr lang="en-US" dirty="0" smtClean="0"/>
              <a:t>SOL Two Domain Writing Rubric (EOC)</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eaLnBrk="1" hangingPunct="1">
              <a:defRPr/>
            </a:pPr>
            <a:r>
              <a:rPr lang="en-US" dirty="0" smtClean="0"/>
              <a:t>Scoring with the SOL Writing Rubric</a:t>
            </a:r>
            <a:endParaRPr lang="en-US" dirty="0"/>
          </a:p>
        </p:txBody>
      </p:sp>
      <p:sp>
        <p:nvSpPr>
          <p:cNvPr id="5" name="Content Placeholder 4"/>
          <p:cNvSpPr>
            <a:spLocks noGrp="1"/>
          </p:cNvSpPr>
          <p:nvPr>
            <p:ph idx="1"/>
          </p:nvPr>
        </p:nvSpPr>
        <p:spPr>
          <a:xfrm>
            <a:off x="457200" y="1143000"/>
            <a:ext cx="8229600" cy="4983163"/>
          </a:xfrm>
        </p:spPr>
        <p:txBody>
          <a:bodyPr>
            <a:normAutofit fontScale="92500"/>
          </a:bodyPr>
          <a:lstStyle/>
          <a:p>
            <a:pPr eaLnBrk="1" hangingPunct="1">
              <a:buFont typeface="Arial" pitchFamily="34" charset="0"/>
              <a:buChar char="•"/>
              <a:defRPr/>
            </a:pPr>
            <a:r>
              <a:rPr lang="en-US" dirty="0" smtClean="0">
                <a:effectLst>
                  <a:outerShdw blurRad="38100" dist="38100" dir="2700000" algn="tl">
                    <a:srgbClr val="000000">
                      <a:alpha val="43137"/>
                    </a:srgbClr>
                  </a:outerShdw>
                </a:effectLst>
              </a:rPr>
              <a:t>All student papers are read by two readers; their scores are added together</a:t>
            </a:r>
          </a:p>
          <a:p>
            <a:pPr eaLnBrk="1" hangingPunct="1">
              <a:defRPr/>
            </a:pPr>
            <a:endParaRPr lang="en-US"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dirty="0" smtClean="0">
                <a:effectLst>
                  <a:outerShdw blurRad="38100" dist="38100" dir="2700000" algn="tl">
                    <a:srgbClr val="000000">
                      <a:alpha val="43137"/>
                    </a:srgbClr>
                  </a:outerShdw>
                </a:effectLst>
              </a:rPr>
              <a:t>Composing/Written Expression score counts twice = 2/3</a:t>
            </a:r>
          </a:p>
          <a:p>
            <a:pPr eaLnBrk="1" hangingPunct="1">
              <a:defRPr/>
            </a:pPr>
            <a:endParaRPr lang="en-US"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dirty="0" smtClean="0">
                <a:effectLst>
                  <a:outerShdw blurRad="38100" dist="38100" dir="2700000" algn="tl">
                    <a:srgbClr val="000000">
                      <a:alpha val="43137"/>
                    </a:srgbClr>
                  </a:outerShdw>
                </a:effectLst>
              </a:rPr>
              <a:t>Usage/Mechanics score counts once = 1/3</a:t>
            </a:r>
          </a:p>
          <a:p>
            <a:pPr eaLnBrk="1" hangingPunct="1">
              <a:defRPr/>
            </a:pPr>
            <a:endParaRPr lang="en-US"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dirty="0" smtClean="0">
                <a:effectLst>
                  <a:outerShdw blurRad="38100" dist="38100" dir="2700000" algn="tl">
                    <a:srgbClr val="000000">
                      <a:alpha val="43137"/>
                    </a:srgbClr>
                  </a:outerShdw>
                </a:effectLst>
              </a:rPr>
              <a:t>If judges scores are more than 1 point apart, papers are read by a third </a:t>
            </a:r>
            <a:r>
              <a:rPr lang="en-US" dirty="0" smtClean="0">
                <a:effectLst/>
              </a:rPr>
              <a:t>judge</a:t>
            </a:r>
            <a:endParaRPr lang="en-US" dirty="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SOL Writing Blueprints</a:t>
            </a:r>
            <a:br>
              <a:rPr lang="en-US" dirty="0" smtClean="0"/>
            </a:br>
            <a:endParaRPr lang="en-US" dirty="0"/>
          </a:p>
        </p:txBody>
      </p:sp>
      <p:sp>
        <p:nvSpPr>
          <p:cNvPr id="7" name="Content Placeholder 6"/>
          <p:cNvSpPr>
            <a:spLocks noGrp="1"/>
          </p:cNvSpPr>
          <p:nvPr>
            <p:ph idx="1"/>
          </p:nvPr>
        </p:nvSpPr>
        <p:spPr/>
        <p:txBody>
          <a:bodyPr/>
          <a:lstStyle/>
          <a:p>
            <a:pPr>
              <a:defRPr/>
            </a:pPr>
            <a:endParaRPr lang="en-US" dirty="0"/>
          </a:p>
        </p:txBody>
      </p:sp>
      <p:pic>
        <p:nvPicPr>
          <p:cNvPr id="18436" name="Picture 2"/>
          <p:cNvPicPr>
            <a:picLocks noChangeAspect="1" noChangeArrowheads="1"/>
          </p:cNvPicPr>
          <p:nvPr/>
        </p:nvPicPr>
        <p:blipFill>
          <a:blip r:embed="rId3" cstate="print"/>
          <a:srcRect/>
          <a:stretch>
            <a:fillRect/>
          </a:stretch>
        </p:blipFill>
        <p:spPr bwMode="auto">
          <a:xfrm>
            <a:off x="233363" y="1412875"/>
            <a:ext cx="8675687"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pic>
        <p:nvPicPr>
          <p:cNvPr id="19459" name="Picture 2"/>
          <p:cNvPicPr>
            <a:picLocks noChangeAspect="1" noChangeArrowheads="1"/>
          </p:cNvPicPr>
          <p:nvPr/>
        </p:nvPicPr>
        <p:blipFill>
          <a:blip r:embed="rId3" cstate="print"/>
          <a:srcRect/>
          <a:stretch>
            <a:fillRect/>
          </a:stretch>
        </p:blipFill>
        <p:spPr bwMode="auto">
          <a:xfrm>
            <a:off x="2263775" y="906463"/>
            <a:ext cx="4987925" cy="5253037"/>
          </a:xfrm>
          <a:prstGeom prst="rect">
            <a:avLst/>
          </a:prstGeom>
          <a:noFill/>
          <a:ln w="9525">
            <a:noFill/>
            <a:miter lim="800000"/>
            <a:headEnd/>
            <a:tailEnd/>
          </a:ln>
        </p:spPr>
      </p:pic>
      <p:sp>
        <p:nvSpPr>
          <p:cNvPr id="5" name="Rectangle 2"/>
          <p:cNvSpPr>
            <a:spLocks noGrp="1" noChangeArrowheads="1"/>
          </p:cNvSpPr>
          <p:nvPr>
            <p:ph type="title"/>
          </p:nvPr>
        </p:nvSpPr>
        <p:spPr>
          <a:xfrm>
            <a:off x="889000" y="-57150"/>
            <a:ext cx="7353300" cy="958850"/>
          </a:xfrm>
        </p:spPr>
        <p:txBody>
          <a:bodyPr/>
          <a:lstStyle/>
          <a:p>
            <a:pPr eaLnBrk="1" hangingPunct="1">
              <a:lnSpc>
                <a:spcPct val="100000"/>
              </a:lnSpc>
              <a:defRPr/>
            </a:pPr>
            <a:r>
              <a:rPr lang="en-US" sz="3600" dirty="0" smtClean="0"/>
              <a:t/>
            </a:r>
            <a:br>
              <a:rPr lang="en-US" sz="3600" dirty="0" smtClean="0"/>
            </a:br>
            <a:r>
              <a:rPr lang="en-US" sz="3600" dirty="0" smtClean="0"/>
              <a:t/>
            </a:r>
            <a:br>
              <a:rPr lang="en-US" sz="3600" dirty="0" smtClean="0"/>
            </a:br>
            <a:r>
              <a:rPr lang="en-US" sz="3600" dirty="0" smtClean="0"/>
              <a:t>Writing Rubrics</a:t>
            </a:r>
            <a:br>
              <a:rPr lang="en-US" sz="3600" dirty="0" smtClean="0"/>
            </a:br>
            <a:r>
              <a:rPr lang="en-US" sz="3600" dirty="0" smtClean="0"/>
              <a:t/>
            </a:r>
            <a:br>
              <a:rPr lang="en-US" sz="3600" dirty="0" smtClean="0"/>
            </a:br>
            <a:endParaRPr lang="en-US" sz="36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remove" grpId="0" nodeType="withEffect">
                                  <p:stCondLst>
                                    <p:cond delay="3500"/>
                                  </p:stCondLst>
                                  <p:iterate type="lt">
                                    <p:tmPct val="10000"/>
                                  </p:iterate>
                                  <p:childTnLst>
                                    <p:animScale>
                                      <p:cBhvr>
                                        <p:cTn id="6" dur="250" autoRev="1" fill="hold">
                                          <p:stCondLst>
                                            <p:cond delay="0"/>
                                          </p:stCondLst>
                                        </p:cTn>
                                        <p:tgtEl>
                                          <p:spTgt spid="5"/>
                                        </p:tgtEl>
                                      </p:cBhvr>
                                      <p:to x="80000" y="100000"/>
                                    </p:animScale>
                                    <p:anim by="(#ppt_w*0.10)" calcmode="lin" valueType="num">
                                      <p:cBhvr>
                                        <p:cTn id="7" dur="250" autoRev="1" fill="hold">
                                          <p:stCondLst>
                                            <p:cond delay="0"/>
                                          </p:stCondLst>
                                        </p:cTn>
                                        <p:tgtEl>
                                          <p:spTgt spid="5"/>
                                        </p:tgtEl>
                                        <p:attrNameLst>
                                          <p:attrName>ppt_x</p:attrName>
                                        </p:attrNameLst>
                                      </p:cBhvr>
                                    </p:anim>
                                    <p:anim by="(-#ppt_w*0.10)" calcmode="lin" valueType="num">
                                      <p:cBhvr>
                                        <p:cTn id="8" dur="250" autoRev="1" fill="hold">
                                          <p:stCondLst>
                                            <p:cond delay="0"/>
                                          </p:stCondLst>
                                        </p:cTn>
                                        <p:tgtEl>
                                          <p:spTgt spid="5"/>
                                        </p:tgtEl>
                                        <p:attrNameLst>
                                          <p:attrName>ppt_y</p:attrName>
                                        </p:attrNameLst>
                                      </p:cBhvr>
                                    </p:anim>
                                    <p:animRot by="-480000">
                                      <p:cBhvr>
                                        <p:cTn id="9"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Grade 5 Writing</a:t>
            </a:r>
            <a:endParaRPr lang="en-US" dirty="0"/>
          </a:p>
        </p:txBody>
      </p:sp>
      <p:sp>
        <p:nvSpPr>
          <p:cNvPr id="5" name="Text Placeholder 4"/>
          <p:cNvSpPr>
            <a:spLocks noGrp="1"/>
          </p:cNvSpPr>
          <p:nvPr>
            <p:ph type="body" idx="1"/>
          </p:nvPr>
        </p:nvSpPr>
        <p:spPr/>
        <p:txBody>
          <a:bodyPr/>
          <a:lstStyle/>
          <a:p>
            <a:pPr>
              <a:defRPr/>
            </a:pPr>
            <a:r>
              <a:rPr lang="en-US" dirty="0" smtClean="0"/>
              <a:t>2012-2013 SOL Test</a:t>
            </a:r>
            <a:endParaRPr lang="en-US" dirty="0"/>
          </a:p>
        </p:txBody>
      </p:sp>
      <p:pic>
        <p:nvPicPr>
          <p:cNvPr id="20484" name="Picture 2"/>
          <p:cNvPicPr>
            <a:picLocks noGrp="1" noChangeAspect="1" noChangeArrowheads="1"/>
          </p:cNvPicPr>
          <p:nvPr>
            <p:ph sz="half" idx="2"/>
          </p:nvPr>
        </p:nvPicPr>
        <p:blipFill>
          <a:blip r:embed="rId3" cstate="print"/>
          <a:srcRect/>
          <a:stretch>
            <a:fillRect/>
          </a:stretch>
        </p:blipFill>
        <p:spPr>
          <a:xfrm>
            <a:off x="457200" y="2609850"/>
            <a:ext cx="4040188" cy="3081338"/>
          </a:xfrm>
        </p:spPr>
      </p:pic>
      <p:sp>
        <p:nvSpPr>
          <p:cNvPr id="6" name="Text Placeholder 5"/>
          <p:cNvSpPr>
            <a:spLocks noGrp="1"/>
          </p:cNvSpPr>
          <p:nvPr>
            <p:ph type="body" sz="quarter" idx="3"/>
          </p:nvPr>
        </p:nvSpPr>
        <p:spPr/>
        <p:txBody>
          <a:bodyPr/>
          <a:lstStyle/>
          <a:p>
            <a:pPr>
              <a:defRPr/>
            </a:pPr>
            <a:r>
              <a:rPr lang="en-US" dirty="0" smtClean="0"/>
              <a:t>2009-2010 SOL Test</a:t>
            </a:r>
            <a:endParaRPr lang="en-US" dirty="0"/>
          </a:p>
        </p:txBody>
      </p:sp>
      <p:pic>
        <p:nvPicPr>
          <p:cNvPr id="20486" name="Picture 3"/>
          <p:cNvPicPr>
            <a:picLocks noGrp="1" noChangeAspect="1" noChangeArrowheads="1"/>
          </p:cNvPicPr>
          <p:nvPr>
            <p:ph sz="quarter" idx="4"/>
          </p:nvPr>
        </p:nvPicPr>
        <p:blipFill>
          <a:blip r:embed="rId4" cstate="print"/>
          <a:srcRect/>
          <a:stretch>
            <a:fillRect/>
          </a:stretch>
        </p:blipFill>
        <p:spPr>
          <a:xfrm>
            <a:off x="4645025" y="3575050"/>
            <a:ext cx="4041775" cy="11509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Grade 8 Writing</a:t>
            </a:r>
            <a:endParaRPr lang="en-US" dirty="0"/>
          </a:p>
        </p:txBody>
      </p:sp>
      <p:sp>
        <p:nvSpPr>
          <p:cNvPr id="5" name="Text Placeholder 4"/>
          <p:cNvSpPr>
            <a:spLocks noGrp="1"/>
          </p:cNvSpPr>
          <p:nvPr>
            <p:ph type="body" idx="1"/>
          </p:nvPr>
        </p:nvSpPr>
        <p:spPr/>
        <p:txBody>
          <a:bodyPr/>
          <a:lstStyle/>
          <a:p>
            <a:pPr>
              <a:defRPr/>
            </a:pPr>
            <a:r>
              <a:rPr lang="en-US" dirty="0" smtClean="0"/>
              <a:t>2012-2013 SOL Test</a:t>
            </a:r>
            <a:endParaRPr lang="en-US" dirty="0"/>
          </a:p>
        </p:txBody>
      </p:sp>
      <p:pic>
        <p:nvPicPr>
          <p:cNvPr id="21508" name="Picture 2"/>
          <p:cNvPicPr>
            <a:picLocks noGrp="1" noChangeAspect="1" noChangeArrowheads="1"/>
          </p:cNvPicPr>
          <p:nvPr>
            <p:ph sz="half" idx="2"/>
          </p:nvPr>
        </p:nvPicPr>
        <p:blipFill>
          <a:blip r:embed="rId3" cstate="print"/>
          <a:srcRect/>
          <a:stretch>
            <a:fillRect/>
          </a:stretch>
        </p:blipFill>
        <p:spPr>
          <a:xfrm>
            <a:off x="457200" y="2600325"/>
            <a:ext cx="4040188" cy="3100388"/>
          </a:xfrm>
        </p:spPr>
      </p:pic>
      <p:sp>
        <p:nvSpPr>
          <p:cNvPr id="6" name="Text Placeholder 5"/>
          <p:cNvSpPr>
            <a:spLocks noGrp="1"/>
          </p:cNvSpPr>
          <p:nvPr>
            <p:ph type="body" sz="quarter" idx="3"/>
          </p:nvPr>
        </p:nvSpPr>
        <p:spPr/>
        <p:txBody>
          <a:bodyPr/>
          <a:lstStyle/>
          <a:p>
            <a:pPr>
              <a:defRPr/>
            </a:pPr>
            <a:r>
              <a:rPr lang="en-US" dirty="0" smtClean="0"/>
              <a:t>2009-2010 SOL Test</a:t>
            </a:r>
            <a:endParaRPr lang="en-US" dirty="0"/>
          </a:p>
        </p:txBody>
      </p:sp>
      <p:pic>
        <p:nvPicPr>
          <p:cNvPr id="21510" name="Picture 3"/>
          <p:cNvPicPr>
            <a:picLocks noGrp="1" noChangeAspect="1" noChangeArrowheads="1"/>
          </p:cNvPicPr>
          <p:nvPr>
            <p:ph sz="quarter" idx="4"/>
          </p:nvPr>
        </p:nvPicPr>
        <p:blipFill>
          <a:blip r:embed="rId4" cstate="print"/>
          <a:srcRect/>
          <a:stretch>
            <a:fillRect/>
          </a:stretch>
        </p:blipFill>
        <p:spPr>
          <a:xfrm>
            <a:off x="4645025" y="3714750"/>
            <a:ext cx="4041775" cy="87153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EOC Writing</a:t>
            </a:r>
            <a:endParaRPr lang="en-US" dirty="0"/>
          </a:p>
        </p:txBody>
      </p:sp>
      <p:sp>
        <p:nvSpPr>
          <p:cNvPr id="5" name="Text Placeholder 4"/>
          <p:cNvSpPr>
            <a:spLocks noGrp="1"/>
          </p:cNvSpPr>
          <p:nvPr>
            <p:ph type="body" idx="1"/>
          </p:nvPr>
        </p:nvSpPr>
        <p:spPr/>
        <p:txBody>
          <a:bodyPr/>
          <a:lstStyle/>
          <a:p>
            <a:pPr>
              <a:defRPr/>
            </a:pPr>
            <a:r>
              <a:rPr lang="en-US" dirty="0" smtClean="0"/>
              <a:t>2012-2013 SOL Test</a:t>
            </a:r>
            <a:endParaRPr lang="en-US" dirty="0"/>
          </a:p>
        </p:txBody>
      </p:sp>
      <p:pic>
        <p:nvPicPr>
          <p:cNvPr id="22532" name="Picture 2"/>
          <p:cNvPicPr>
            <a:picLocks noGrp="1" noChangeAspect="1" noChangeArrowheads="1"/>
          </p:cNvPicPr>
          <p:nvPr>
            <p:ph sz="half" idx="2"/>
          </p:nvPr>
        </p:nvPicPr>
        <p:blipFill>
          <a:blip r:embed="rId3" cstate="print"/>
          <a:srcRect/>
          <a:stretch>
            <a:fillRect/>
          </a:stretch>
        </p:blipFill>
        <p:spPr>
          <a:xfrm>
            <a:off x="457200" y="2603500"/>
            <a:ext cx="4040188" cy="3094038"/>
          </a:xfrm>
        </p:spPr>
      </p:pic>
      <p:sp>
        <p:nvSpPr>
          <p:cNvPr id="6" name="Text Placeholder 5"/>
          <p:cNvSpPr>
            <a:spLocks noGrp="1"/>
          </p:cNvSpPr>
          <p:nvPr>
            <p:ph type="body" sz="quarter" idx="3"/>
          </p:nvPr>
        </p:nvSpPr>
        <p:spPr/>
        <p:txBody>
          <a:bodyPr/>
          <a:lstStyle/>
          <a:p>
            <a:pPr>
              <a:defRPr/>
            </a:pPr>
            <a:r>
              <a:rPr lang="en-US" dirty="0" smtClean="0"/>
              <a:t>2009-2010 SOL Test</a:t>
            </a:r>
            <a:endParaRPr lang="en-US" dirty="0"/>
          </a:p>
        </p:txBody>
      </p:sp>
      <p:pic>
        <p:nvPicPr>
          <p:cNvPr id="22534" name="Picture 3"/>
          <p:cNvPicPr>
            <a:picLocks noGrp="1" noChangeAspect="1" noChangeArrowheads="1"/>
          </p:cNvPicPr>
          <p:nvPr>
            <p:ph sz="quarter" idx="4"/>
          </p:nvPr>
        </p:nvPicPr>
        <p:blipFill>
          <a:blip r:embed="rId4" cstate="print"/>
          <a:srcRect/>
          <a:stretch>
            <a:fillRect/>
          </a:stretch>
        </p:blipFill>
        <p:spPr>
          <a:xfrm>
            <a:off x="4645025" y="3597275"/>
            <a:ext cx="4041775" cy="11064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3600" dirty="0" smtClean="0"/>
              <a:t>2010 </a:t>
            </a:r>
            <a:r>
              <a:rPr lang="en-US" sz="3600" i="1" dirty="0" smtClean="0"/>
              <a:t>English Standards of Learning</a:t>
            </a:r>
            <a:r>
              <a:rPr lang="en-US" sz="3600" dirty="0" smtClean="0"/>
              <a:t/>
            </a:r>
            <a:br>
              <a:rPr lang="en-US" sz="3600" dirty="0" smtClean="0"/>
            </a:br>
            <a:r>
              <a:rPr lang="en-US" sz="3200" dirty="0" smtClean="0"/>
              <a:t>Schedule </a:t>
            </a:r>
            <a:r>
              <a:rPr lang="en-US" sz="3200" dirty="0"/>
              <a:t>of </a:t>
            </a:r>
            <a:r>
              <a:rPr lang="en-US" sz="3200" dirty="0" smtClean="0"/>
              <a:t>Implementation</a:t>
            </a:r>
            <a:endParaRPr lang="en-US" sz="3200" dirty="0"/>
          </a:p>
        </p:txBody>
      </p:sp>
      <p:sp>
        <p:nvSpPr>
          <p:cNvPr id="117763" name="Rectangle 3"/>
          <p:cNvSpPr>
            <a:spLocks noGrp="1" noChangeArrowheads="1"/>
          </p:cNvSpPr>
          <p:nvPr>
            <p:ph type="body" idx="1"/>
          </p:nvPr>
        </p:nvSpPr>
        <p:spPr>
          <a:xfrm>
            <a:off x="138113" y="1295400"/>
            <a:ext cx="8229600" cy="5257800"/>
          </a:xfrm>
        </p:spPr>
        <p:txBody>
          <a:bodyPr>
            <a:normAutofit/>
          </a:bodyPr>
          <a:lstStyle/>
          <a:p>
            <a:pPr eaLnBrk="1" hangingPunct="1">
              <a:lnSpc>
                <a:spcPct val="90000"/>
              </a:lnSpc>
              <a:buFontTx/>
              <a:buChar char="•"/>
              <a:defRPr/>
            </a:pPr>
            <a:endParaRPr lang="en-US" sz="2600" i="1" dirty="0" smtClean="0"/>
          </a:p>
          <a:p>
            <a:pPr eaLnBrk="1" hangingPunct="1">
              <a:lnSpc>
                <a:spcPct val="90000"/>
              </a:lnSpc>
              <a:buFontTx/>
              <a:buChar char="•"/>
              <a:defRPr/>
            </a:pPr>
            <a:r>
              <a:rPr lang="en-US" sz="2600" dirty="0" smtClean="0"/>
              <a:t>2011-2012 – SOL Field tested items aligned to the 2010  </a:t>
            </a:r>
            <a:r>
              <a:rPr lang="en-US" sz="2600" i="1" dirty="0" smtClean="0"/>
              <a:t>English Standards of Learning </a:t>
            </a:r>
          </a:p>
          <a:p>
            <a:pPr eaLnBrk="1" hangingPunct="1">
              <a:lnSpc>
                <a:spcPct val="90000"/>
              </a:lnSpc>
              <a:buFontTx/>
              <a:buChar char="•"/>
              <a:defRPr/>
            </a:pPr>
            <a:endParaRPr lang="en-US" sz="2600" i="1" dirty="0" smtClean="0"/>
          </a:p>
          <a:p>
            <a:pPr eaLnBrk="1" hangingPunct="1">
              <a:lnSpc>
                <a:spcPct val="90000"/>
              </a:lnSpc>
              <a:buFontTx/>
              <a:buChar char="•"/>
              <a:defRPr/>
            </a:pPr>
            <a:r>
              <a:rPr lang="en-US" sz="2600" dirty="0" smtClean="0"/>
              <a:t>February – April, 2012 – SOL Online Writing Field Test for grades 5, 8, and End-of-Course (EOC)</a:t>
            </a:r>
          </a:p>
          <a:p>
            <a:pPr eaLnBrk="1" hangingPunct="1">
              <a:lnSpc>
                <a:spcPct val="90000"/>
              </a:lnSpc>
              <a:buFontTx/>
              <a:buChar char="•"/>
              <a:defRPr/>
            </a:pPr>
            <a:endParaRPr lang="en-US" sz="2600" dirty="0"/>
          </a:p>
          <a:p>
            <a:pPr eaLnBrk="1" hangingPunct="1">
              <a:lnSpc>
                <a:spcPct val="90000"/>
              </a:lnSpc>
              <a:buFontTx/>
              <a:buChar char="•"/>
              <a:defRPr/>
            </a:pPr>
            <a:r>
              <a:rPr lang="en-US" sz="2600" dirty="0" smtClean="0"/>
              <a:t>Fall 2012 </a:t>
            </a:r>
            <a:r>
              <a:rPr lang="en-US" sz="2600" dirty="0"/>
              <a:t>- </a:t>
            </a:r>
            <a:r>
              <a:rPr lang="en-US" sz="2600" dirty="0" smtClean="0"/>
              <a:t>Full implementation of new SOL (EOC Reading)</a:t>
            </a:r>
          </a:p>
          <a:p>
            <a:pPr eaLnBrk="1" hangingPunct="1">
              <a:lnSpc>
                <a:spcPct val="90000"/>
              </a:lnSpc>
              <a:buFontTx/>
              <a:buChar char="•"/>
              <a:defRPr/>
            </a:pPr>
            <a:endParaRPr lang="en-US" sz="2600" dirty="0" smtClean="0"/>
          </a:p>
          <a:p>
            <a:pPr eaLnBrk="1" hangingPunct="1">
              <a:lnSpc>
                <a:spcPct val="90000"/>
              </a:lnSpc>
              <a:buFontTx/>
              <a:buChar char="•"/>
              <a:defRPr/>
            </a:pPr>
            <a:r>
              <a:rPr lang="en-US" sz="2600" dirty="0" smtClean="0"/>
              <a:t>Spring 2013 - Full implementation of new SOL (3-8, EOC Reading; 5, 8, EOC Writing)</a:t>
            </a:r>
            <a:endParaRPr lang="en-US" sz="2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dirty="0" smtClean="0"/>
              <a:t>Grades 4-12 Research Strand</a:t>
            </a:r>
            <a:endParaRPr lang="en-US" dirty="0"/>
          </a:p>
        </p:txBody>
      </p:sp>
      <p:sp>
        <p:nvSpPr>
          <p:cNvPr id="3" name="Content Placeholder 2"/>
          <p:cNvSpPr>
            <a:spLocks noGrp="1"/>
          </p:cNvSpPr>
          <p:nvPr>
            <p:ph idx="1"/>
          </p:nvPr>
        </p:nvSpPr>
        <p:spPr>
          <a:xfrm>
            <a:off x="487363" y="784225"/>
            <a:ext cx="8189912" cy="5291138"/>
          </a:xfrm>
        </p:spPr>
        <p:txBody>
          <a:bodyPr>
            <a:normAutofit fontScale="92500"/>
          </a:bodyPr>
          <a:lstStyle/>
          <a:p>
            <a:pPr eaLnBrk="1" hangingPunct="1">
              <a:defRPr/>
            </a:pPr>
            <a:endParaRPr lang="en-US" sz="2400" dirty="0" smtClean="0"/>
          </a:p>
          <a:p>
            <a:pPr eaLnBrk="1" hangingPunct="1">
              <a:buFont typeface="Arial" pitchFamily="34" charset="0"/>
              <a:buChar char="•"/>
              <a:defRPr/>
            </a:pPr>
            <a:r>
              <a:rPr lang="en-US" sz="2800" dirty="0" smtClean="0"/>
              <a:t>Consequences of plagiarism, following ethical and legal guidelines for gathering and using information  is emphasized in grades 3-12</a:t>
            </a:r>
          </a:p>
          <a:p>
            <a:pPr eaLnBrk="1" hangingPunct="1">
              <a:buFont typeface="Arial" pitchFamily="34" charset="0"/>
              <a:buChar char="•"/>
              <a:defRPr/>
            </a:pPr>
            <a:endParaRPr lang="en-US" sz="2800" dirty="0" smtClean="0"/>
          </a:p>
          <a:p>
            <a:pPr eaLnBrk="1" hangingPunct="1">
              <a:buFont typeface="Arial" pitchFamily="34" charset="0"/>
              <a:buChar char="•"/>
              <a:defRPr/>
            </a:pPr>
            <a:r>
              <a:rPr lang="en-US" sz="2800" dirty="0" smtClean="0"/>
              <a:t>Students conduct research projects in grades 4 and 5</a:t>
            </a:r>
          </a:p>
          <a:p>
            <a:pPr eaLnBrk="1" hangingPunct="1">
              <a:buFont typeface="Arial" pitchFamily="34" charset="0"/>
              <a:buChar char="•"/>
              <a:defRPr/>
            </a:pPr>
            <a:endParaRPr lang="en-US" sz="2800" dirty="0" smtClean="0"/>
          </a:p>
          <a:p>
            <a:pPr eaLnBrk="1" hangingPunct="1">
              <a:buFont typeface="Arial" pitchFamily="34" charset="0"/>
              <a:buChar char="•"/>
              <a:defRPr/>
            </a:pPr>
            <a:r>
              <a:rPr lang="en-US" sz="2800" dirty="0" smtClean="0"/>
              <a:t>Citation of primary and secondary sources begins in grade 6</a:t>
            </a:r>
          </a:p>
          <a:p>
            <a:pPr eaLnBrk="1" hangingPunct="1">
              <a:buFont typeface="Arial" pitchFamily="34" charset="0"/>
              <a:buChar char="•"/>
              <a:defRPr/>
            </a:pPr>
            <a:endParaRPr lang="en-US" sz="2800" dirty="0" smtClean="0"/>
          </a:p>
          <a:p>
            <a:pPr eaLnBrk="1" hangingPunct="1">
              <a:buFont typeface="Arial" pitchFamily="34" charset="0"/>
              <a:buChar char="•"/>
              <a:defRPr/>
            </a:pPr>
            <a:r>
              <a:rPr lang="en-US" sz="2800" dirty="0" smtClean="0"/>
              <a:t>MLA or APA documentation is required in grades 9-12</a:t>
            </a:r>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400" dirty="0" smtClean="0"/>
          </a:p>
          <a:p>
            <a:pPr eaLnBrk="1" hangingPunct="1">
              <a:buFont typeface="Arial" pitchFamily="34" charset="0"/>
              <a:buChar char="•"/>
              <a:defRPr/>
            </a:pP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Grades 4-12 Research Strand</a:t>
            </a:r>
            <a:endParaRPr lang="en-US" dirty="0"/>
          </a:p>
        </p:txBody>
      </p:sp>
      <p:sp>
        <p:nvSpPr>
          <p:cNvPr id="3" name="Content Placeholder 2"/>
          <p:cNvSpPr>
            <a:spLocks noGrp="1"/>
          </p:cNvSpPr>
          <p:nvPr>
            <p:ph idx="1"/>
          </p:nvPr>
        </p:nvSpPr>
        <p:spPr>
          <a:xfrm>
            <a:off x="487363" y="1401763"/>
            <a:ext cx="8189912" cy="4673600"/>
          </a:xfrm>
        </p:spPr>
        <p:txBody>
          <a:bodyPr>
            <a:normAutofit lnSpcReduction="10000"/>
          </a:bodyPr>
          <a:lstStyle/>
          <a:p>
            <a:pPr eaLnBrk="1" hangingPunct="1">
              <a:buFont typeface="Arial" pitchFamily="34" charset="0"/>
              <a:buChar char="•"/>
              <a:defRPr/>
            </a:pPr>
            <a:r>
              <a:rPr lang="en-US" sz="2800" dirty="0" smtClean="0"/>
              <a:t>Students are expected to:</a:t>
            </a:r>
          </a:p>
          <a:p>
            <a:pPr lvl="1" eaLnBrk="1" hangingPunct="1">
              <a:buFont typeface="Arial" pitchFamily="34" charset="0"/>
              <a:buChar char="•"/>
              <a:defRPr/>
            </a:pPr>
            <a:r>
              <a:rPr lang="en-US" sz="2400" dirty="0" smtClean="0"/>
              <a:t>Critically evaluate the accuracy, quality, and validity of the information</a:t>
            </a:r>
          </a:p>
          <a:p>
            <a:pPr lvl="1" eaLnBrk="1" hangingPunct="1">
              <a:buFont typeface="Arial" pitchFamily="34" charset="0"/>
              <a:buChar char="•"/>
              <a:defRPr/>
            </a:pPr>
            <a:r>
              <a:rPr lang="en-US" sz="2400" dirty="0" smtClean="0"/>
              <a:t>Frame, analyze, and synthesize information to solve problems, answer questions, and generate new knowledge</a:t>
            </a:r>
          </a:p>
          <a:p>
            <a:pPr eaLnBrk="1" hangingPunct="1">
              <a:defRPr/>
            </a:pPr>
            <a:endParaRPr lang="en-US" sz="2800" dirty="0" smtClean="0"/>
          </a:p>
          <a:p>
            <a:pPr eaLnBrk="1" hangingPunct="1">
              <a:buFont typeface="Arial" pitchFamily="34" charset="0"/>
              <a:buChar char="•"/>
              <a:defRPr/>
            </a:pPr>
            <a:r>
              <a:rPr lang="en-US" sz="2800" dirty="0" smtClean="0"/>
              <a:t>Each research “product” does not have to be a paper</a:t>
            </a:r>
          </a:p>
          <a:p>
            <a:pPr eaLnBrk="1" hangingPunct="1">
              <a:buFont typeface="Arial" pitchFamily="34" charset="0"/>
              <a:buChar char="•"/>
              <a:defRPr/>
            </a:pPr>
            <a:endParaRPr lang="en-US" sz="2800" dirty="0" smtClean="0"/>
          </a:p>
          <a:p>
            <a:pPr eaLnBrk="1" hangingPunct="1">
              <a:buFont typeface="Arial" pitchFamily="34" charset="0"/>
              <a:buChar char="•"/>
              <a:defRPr/>
            </a:pPr>
            <a:r>
              <a:rPr lang="en-US" sz="2800" dirty="0" smtClean="0"/>
              <a:t>Media Literacy can easily be incorporated into research</a:t>
            </a:r>
          </a:p>
          <a:p>
            <a:pPr eaLnBrk="1" hangingPunct="1">
              <a:buFont typeface="Arial" pitchFamily="34" charset="0"/>
              <a:buChar char="•"/>
              <a:defRPr/>
            </a:pPr>
            <a:endParaRPr lang="en-US" dirty="0" smtClean="0"/>
          </a:p>
          <a:p>
            <a:pPr eaLnBrk="1" hangingPunct="1">
              <a:buFont typeface="Arial" pitchFamily="34" charset="0"/>
              <a:buChar char="•"/>
              <a:defRPr/>
            </a:pPr>
            <a:endParaRPr lang="en-US" dirty="0" smtClean="0"/>
          </a:p>
          <a:p>
            <a:pPr eaLnBrk="1" hangingPunct="1">
              <a:buFont typeface="Arial" pitchFamily="34" charset="0"/>
              <a:buChar char="•"/>
              <a:defRPr/>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Communication: Speaking, Listening, and Media Literacy</a:t>
            </a:r>
            <a:endParaRPr lang="en-US" dirty="0"/>
          </a:p>
        </p:txBody>
      </p:sp>
      <p:sp>
        <p:nvSpPr>
          <p:cNvPr id="3" name="Content Placeholder 2"/>
          <p:cNvSpPr>
            <a:spLocks noGrp="1"/>
          </p:cNvSpPr>
          <p:nvPr>
            <p:ph idx="1"/>
          </p:nvPr>
        </p:nvSpPr>
        <p:spPr>
          <a:xfrm>
            <a:off x="457200" y="1447800"/>
            <a:ext cx="8229600" cy="4678363"/>
          </a:xfrm>
        </p:spPr>
        <p:txBody>
          <a:bodyPr/>
          <a:lstStyle/>
          <a:p>
            <a:pPr eaLnBrk="1" hangingPunct="1">
              <a:buFont typeface="Arial" pitchFamily="34" charset="0"/>
              <a:buChar char="•"/>
              <a:defRPr/>
            </a:pPr>
            <a:r>
              <a:rPr lang="en-US" sz="3000" dirty="0" smtClean="0"/>
              <a:t>Replaces the Oral Language strand in grades 4-12</a:t>
            </a:r>
          </a:p>
          <a:p>
            <a:pPr eaLnBrk="1" hangingPunct="1">
              <a:buFont typeface="Arial" pitchFamily="34" charset="0"/>
              <a:buChar char="•"/>
              <a:defRPr/>
            </a:pPr>
            <a:endParaRPr lang="en-US" sz="3000" dirty="0" smtClean="0"/>
          </a:p>
          <a:p>
            <a:pPr eaLnBrk="1" hangingPunct="1">
              <a:buFont typeface="Arial" pitchFamily="34" charset="0"/>
              <a:buChar char="•"/>
              <a:defRPr/>
            </a:pPr>
            <a:r>
              <a:rPr lang="en-US" sz="3000" dirty="0" smtClean="0"/>
              <a:t>Instruction should include opportunities for student collaboration and promote active listening skills</a:t>
            </a:r>
          </a:p>
          <a:p>
            <a:pPr eaLnBrk="1" hangingPunct="1">
              <a:defRPr/>
            </a:pPr>
            <a:endParaRPr lang="en-US" sz="3000" dirty="0" smtClean="0"/>
          </a:p>
          <a:p>
            <a:pPr eaLnBrk="1" hangingPunct="1">
              <a:buFont typeface="Arial" pitchFamily="34" charset="0"/>
              <a:buChar char="•"/>
              <a:defRPr/>
            </a:pPr>
            <a:r>
              <a:rPr lang="en-US" sz="3000" dirty="0" smtClean="0"/>
              <a:t>Emphasis is on critical thinking, problem solving, accountability, working in groups, and reaching  consensus</a:t>
            </a:r>
          </a:p>
          <a:p>
            <a:pPr eaLnBrk="1" hangingPunct="1">
              <a:defRPr/>
            </a:pPr>
            <a:endParaRPr lang="en-US" sz="3000" dirty="0" smtClean="0"/>
          </a:p>
          <a:p>
            <a:pPr eaLnBrk="1" hangingPunct="1">
              <a:defRPr/>
            </a:pPr>
            <a:endParaRPr lang="en-US"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Communication: Speaking, Listening, and Media Literacy</a:t>
            </a:r>
            <a:endParaRPr lang="en-US" dirty="0"/>
          </a:p>
        </p:txBody>
      </p:sp>
      <p:sp>
        <p:nvSpPr>
          <p:cNvPr id="3" name="Content Placeholder 2"/>
          <p:cNvSpPr>
            <a:spLocks noGrp="1"/>
          </p:cNvSpPr>
          <p:nvPr>
            <p:ph idx="1"/>
          </p:nvPr>
        </p:nvSpPr>
        <p:spPr>
          <a:xfrm>
            <a:off x="487363" y="1752600"/>
            <a:ext cx="8189912" cy="4322763"/>
          </a:xfrm>
        </p:spPr>
        <p:txBody>
          <a:bodyPr>
            <a:normAutofit/>
          </a:bodyPr>
          <a:lstStyle/>
          <a:p>
            <a:pPr eaLnBrk="1" hangingPunct="1">
              <a:buFont typeface="Arial" pitchFamily="34" charset="0"/>
              <a:buChar char="•"/>
              <a:defRPr/>
            </a:pPr>
            <a:r>
              <a:rPr lang="en-US" sz="2800" dirty="0" smtClean="0"/>
              <a:t>Students are expected to:</a:t>
            </a:r>
          </a:p>
          <a:p>
            <a:pPr lvl="1" eaLnBrk="1" hangingPunct="1">
              <a:buFont typeface="Arial" pitchFamily="34" charset="0"/>
              <a:buChar char="•"/>
              <a:defRPr/>
            </a:pPr>
            <a:r>
              <a:rPr lang="en-US" sz="2400" dirty="0" smtClean="0"/>
              <a:t>Identify author, audience, content, and purpose of media messages</a:t>
            </a:r>
          </a:p>
          <a:p>
            <a:pPr lvl="1" eaLnBrk="1" hangingPunct="1">
              <a:buFont typeface="Arial" pitchFamily="34" charset="0"/>
              <a:buChar char="•"/>
              <a:defRPr/>
            </a:pPr>
            <a:r>
              <a:rPr lang="en-US" sz="2400" dirty="0" smtClean="0"/>
              <a:t>Compare/contrast auditory, visual, and written media messages</a:t>
            </a:r>
          </a:p>
          <a:p>
            <a:pPr lvl="1" eaLnBrk="1" hangingPunct="1">
              <a:buFont typeface="Arial" pitchFamily="34" charset="0"/>
              <a:buChar char="•"/>
              <a:defRPr/>
            </a:pPr>
            <a:r>
              <a:rPr lang="en-US" sz="2400" dirty="0" smtClean="0"/>
              <a:t>Identify persuasive techniques in media messages</a:t>
            </a:r>
          </a:p>
          <a:p>
            <a:pPr lvl="1" eaLnBrk="1" hangingPunct="1">
              <a:buFont typeface="Arial" pitchFamily="34" charset="0"/>
              <a:buChar char="•"/>
              <a:defRPr/>
            </a:pPr>
            <a:r>
              <a:rPr lang="en-US" sz="2400" dirty="0" smtClean="0"/>
              <a:t>Distinguish between fact and opinion in media messages and text</a:t>
            </a:r>
          </a:p>
          <a:p>
            <a:pPr eaLnBrk="1" hangingPunct="1">
              <a:defRPr/>
            </a:pPr>
            <a:endParaRPr lang="en-US" dirty="0" smtClean="0"/>
          </a:p>
          <a:p>
            <a:pPr eaLnBrk="1" hangingPunct="1">
              <a:defRPr/>
            </a:pPr>
            <a:endParaRPr lang="en-US" dirty="0" smtClean="0"/>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SOL Assessment Notes</a:t>
            </a:r>
            <a:endParaRPr lang="en-US" dirty="0"/>
          </a:p>
        </p:txBody>
      </p:sp>
      <p:sp>
        <p:nvSpPr>
          <p:cNvPr id="5" name="Content Placeholder 4"/>
          <p:cNvSpPr>
            <a:spLocks noGrp="1"/>
          </p:cNvSpPr>
          <p:nvPr>
            <p:ph idx="1"/>
          </p:nvPr>
        </p:nvSpPr>
        <p:spPr>
          <a:xfrm>
            <a:off x="487363" y="1238250"/>
            <a:ext cx="8189912" cy="4837113"/>
          </a:xfrm>
        </p:spPr>
        <p:txBody>
          <a:bodyPr/>
          <a:lstStyle/>
          <a:p>
            <a:pPr>
              <a:buFont typeface="Arial" pitchFamily="34" charset="0"/>
              <a:buChar char="•"/>
              <a:defRPr/>
            </a:pPr>
            <a:r>
              <a:rPr lang="en-US" sz="2400" dirty="0" smtClean="0"/>
              <a:t>Late fall 2012 – Additional practice items for EOC reading released</a:t>
            </a:r>
          </a:p>
          <a:p>
            <a:pPr>
              <a:buFont typeface="Arial" pitchFamily="34" charset="0"/>
              <a:buChar char="•"/>
              <a:defRPr/>
            </a:pPr>
            <a:endParaRPr lang="en-US" sz="2400" dirty="0" smtClean="0"/>
          </a:p>
          <a:p>
            <a:pPr>
              <a:buFont typeface="Arial" pitchFamily="34" charset="0"/>
              <a:buChar char="•"/>
              <a:defRPr/>
            </a:pPr>
            <a:r>
              <a:rPr lang="en-US" sz="2400" dirty="0" smtClean="0"/>
              <a:t>Late fall 2012 – Paired passage demonstration released, VMAST blueprints released</a:t>
            </a:r>
          </a:p>
          <a:p>
            <a:pPr>
              <a:buFont typeface="Arial" pitchFamily="34" charset="0"/>
              <a:buChar char="•"/>
              <a:defRPr/>
            </a:pPr>
            <a:endParaRPr lang="en-US" sz="2400" dirty="0" smtClean="0"/>
          </a:p>
          <a:p>
            <a:pPr>
              <a:buFont typeface="Arial" pitchFamily="34" charset="0"/>
              <a:buChar char="•"/>
              <a:defRPr/>
            </a:pPr>
            <a:r>
              <a:rPr lang="en-US" sz="2400" dirty="0" smtClean="0"/>
              <a:t>Spring 2013 – Additional practice items for 3-8 reading released </a:t>
            </a:r>
          </a:p>
          <a:p>
            <a:pPr>
              <a:buFont typeface="Arial" pitchFamily="34" charset="0"/>
              <a:buChar char="•"/>
              <a:defRPr/>
            </a:pPr>
            <a:endParaRPr lang="en-US" sz="2400" dirty="0" smtClean="0"/>
          </a:p>
          <a:p>
            <a:pPr>
              <a:buFont typeface="Arial" pitchFamily="34" charset="0"/>
              <a:buChar char="•"/>
              <a:defRPr/>
            </a:pPr>
            <a:r>
              <a:rPr lang="en-US" sz="2400" dirty="0" smtClean="0"/>
              <a:t>Late fall 2012 – List of approved prompts for 5, 8, and EOC writing released</a:t>
            </a:r>
          </a:p>
          <a:p>
            <a:pPr>
              <a:buFont typeface="Arial" pitchFamily="34" charset="0"/>
              <a:buChar char="•"/>
              <a:defRPr/>
            </a:pPr>
            <a:endParaRPr lang="en-US" sz="2400" dirty="0" smtClean="0"/>
          </a:p>
          <a:p>
            <a:pPr>
              <a:buFont typeface="Arial" pitchFamily="34" charset="0"/>
              <a:buChar char="•"/>
              <a:defRPr/>
            </a:pPr>
            <a:r>
              <a:rPr lang="en-US" sz="2400" dirty="0" smtClean="0"/>
              <a:t>Spring 2015 – English SOL tests will be released</a:t>
            </a:r>
          </a:p>
          <a:p>
            <a:pPr>
              <a:buFont typeface="Arial" pitchFamily="34" charset="0"/>
              <a:buChar char="•"/>
              <a:defRPr/>
            </a:pPr>
            <a:endParaRPr lang="en-US" sz="2800" dirty="0" smtClean="0"/>
          </a:p>
          <a:p>
            <a:pPr>
              <a:buFont typeface="Arial" pitchFamily="34" charset="0"/>
              <a:buChar char="•"/>
              <a:defRPr/>
            </a:pPr>
            <a:endParaRPr 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SOL Assessment Notes</a:t>
            </a:r>
            <a:endParaRPr lang="en-US" dirty="0"/>
          </a:p>
        </p:txBody>
      </p:sp>
      <p:sp>
        <p:nvSpPr>
          <p:cNvPr id="5" name="Content Placeholder 4"/>
          <p:cNvSpPr>
            <a:spLocks noGrp="1"/>
          </p:cNvSpPr>
          <p:nvPr>
            <p:ph idx="1"/>
          </p:nvPr>
        </p:nvSpPr>
        <p:spPr>
          <a:xfrm>
            <a:off x="487363" y="1162050"/>
            <a:ext cx="8189912" cy="4913313"/>
          </a:xfrm>
        </p:spPr>
        <p:txBody>
          <a:bodyPr/>
          <a:lstStyle/>
          <a:p>
            <a:pPr>
              <a:buFont typeface="Arial" pitchFamily="34" charset="0"/>
              <a:buChar char="•"/>
              <a:defRPr/>
            </a:pPr>
            <a:r>
              <a:rPr lang="en-US" sz="2400" dirty="0" smtClean="0"/>
              <a:t>15% of the reading/writing tests will be TEI </a:t>
            </a:r>
          </a:p>
          <a:p>
            <a:pPr>
              <a:buFont typeface="Arial" pitchFamily="34" charset="0"/>
              <a:buChar char="•"/>
              <a:defRPr/>
            </a:pPr>
            <a:endParaRPr lang="en-US" sz="2400" dirty="0" smtClean="0"/>
          </a:p>
          <a:p>
            <a:pPr>
              <a:buFont typeface="Arial" pitchFamily="34" charset="0"/>
              <a:buChar char="•"/>
              <a:defRPr/>
            </a:pPr>
            <a:r>
              <a:rPr lang="en-US" sz="2400" dirty="0" smtClean="0"/>
              <a:t>Emphasis words (</a:t>
            </a:r>
            <a:r>
              <a:rPr lang="en-US" sz="2400" i="1" dirty="0" smtClean="0"/>
              <a:t>most, main, best</a:t>
            </a:r>
            <a:r>
              <a:rPr lang="en-US" sz="2400" dirty="0" smtClean="0"/>
              <a:t>)  will not be emphasized on any SOL test</a:t>
            </a:r>
          </a:p>
          <a:p>
            <a:pPr>
              <a:buFont typeface="Arial" pitchFamily="34" charset="0"/>
              <a:buChar char="•"/>
              <a:defRPr/>
            </a:pPr>
            <a:endParaRPr lang="en-US" sz="2400" dirty="0" smtClean="0"/>
          </a:p>
          <a:p>
            <a:pPr>
              <a:buFont typeface="Arial" pitchFamily="34" charset="0"/>
              <a:buChar char="•"/>
              <a:defRPr/>
            </a:pPr>
            <a:r>
              <a:rPr lang="en-US" sz="2400" dirty="0" smtClean="0"/>
              <a:t>NOT and EXCEPT will continue to be emphasized except on grade 3 reading</a:t>
            </a:r>
          </a:p>
          <a:p>
            <a:pPr>
              <a:buFont typeface="Arial" pitchFamily="34" charset="0"/>
              <a:buChar char="•"/>
              <a:defRPr/>
            </a:pPr>
            <a:endParaRPr lang="en-US" sz="2400" dirty="0" smtClean="0"/>
          </a:p>
          <a:p>
            <a:pPr>
              <a:buFont typeface="Arial" pitchFamily="34" charset="0"/>
              <a:buChar char="•"/>
              <a:defRPr/>
            </a:pPr>
            <a:r>
              <a:rPr lang="en-US" sz="2400" dirty="0" smtClean="0"/>
              <a:t>Grade 3 Reading Test will not contain any items emphasizing  the words NOT or EXCEPT</a:t>
            </a:r>
          </a:p>
          <a:p>
            <a:pPr>
              <a:buFont typeface="Arial" pitchFamily="34" charset="0"/>
              <a:buChar char="•"/>
              <a:defRPr/>
            </a:pPr>
            <a:endParaRPr lang="en-US" sz="2400" dirty="0" smtClean="0"/>
          </a:p>
          <a:p>
            <a:pPr>
              <a:buFont typeface="Arial" pitchFamily="34" charset="0"/>
              <a:buChar char="•"/>
              <a:defRPr/>
            </a:pPr>
            <a:r>
              <a:rPr lang="en-US" sz="2400" dirty="0" smtClean="0"/>
              <a:t>Grade </a:t>
            </a:r>
            <a:r>
              <a:rPr lang="en-US" sz="2400" dirty="0" smtClean="0"/>
              <a:t>3-5 </a:t>
            </a:r>
            <a:r>
              <a:rPr lang="en-US" sz="2400" dirty="0" smtClean="0"/>
              <a:t>Reading </a:t>
            </a:r>
            <a:r>
              <a:rPr lang="en-US" sz="2400" dirty="0" smtClean="0"/>
              <a:t>Tests will </a:t>
            </a:r>
            <a:r>
              <a:rPr lang="en-US" sz="2400" dirty="0" smtClean="0"/>
              <a:t>test cross-curricular words (3.4f example: sediment)</a:t>
            </a:r>
          </a:p>
          <a:p>
            <a:pPr>
              <a:buFont typeface="Arial" pitchFamily="34" charset="0"/>
              <a:buChar char="•"/>
              <a:defRPr/>
            </a:pPr>
            <a:endParaRPr lang="en-US" sz="2400" dirty="0" smtClean="0"/>
          </a:p>
          <a:p>
            <a:pPr>
              <a:buFont typeface="Arial" pitchFamily="34" charset="0"/>
              <a:buChar char="•"/>
              <a:defRPr/>
            </a:pP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SOL Assessment Notes</a:t>
            </a:r>
            <a:endParaRPr lang="en-US" dirty="0"/>
          </a:p>
        </p:txBody>
      </p:sp>
      <p:sp>
        <p:nvSpPr>
          <p:cNvPr id="5" name="Content Placeholder 4"/>
          <p:cNvSpPr>
            <a:spLocks noGrp="1"/>
          </p:cNvSpPr>
          <p:nvPr>
            <p:ph idx="1"/>
          </p:nvPr>
        </p:nvSpPr>
        <p:spPr/>
        <p:txBody>
          <a:bodyPr/>
          <a:lstStyle/>
          <a:p>
            <a:pPr>
              <a:buFont typeface="Arial" pitchFamily="34" charset="0"/>
              <a:buChar char="•"/>
              <a:defRPr/>
            </a:pPr>
            <a:r>
              <a:rPr lang="en-US" sz="2800" dirty="0" smtClean="0"/>
              <a:t>Grade 3 Research </a:t>
            </a:r>
            <a:r>
              <a:rPr lang="en-US" sz="2800" u="sng" dirty="0" smtClean="0"/>
              <a:t>is</a:t>
            </a:r>
            <a:r>
              <a:rPr lang="en-US" sz="2800" dirty="0" smtClean="0"/>
              <a:t> tested in </a:t>
            </a:r>
            <a:r>
              <a:rPr lang="en-US" sz="2800" u="sng" dirty="0" smtClean="0"/>
              <a:t>Reading </a:t>
            </a:r>
          </a:p>
          <a:p>
            <a:pPr>
              <a:defRPr/>
            </a:pPr>
            <a:r>
              <a:rPr lang="en-US" sz="2800" dirty="0" smtClean="0"/>
              <a:t>	(3.7 a-b comprehension of print and electronic resources)</a:t>
            </a:r>
          </a:p>
          <a:p>
            <a:pPr>
              <a:defRPr/>
            </a:pPr>
            <a:endParaRPr lang="en-US" sz="2800" dirty="0" smtClean="0"/>
          </a:p>
          <a:p>
            <a:pPr>
              <a:buFont typeface="Arial" pitchFamily="34" charset="0"/>
              <a:buChar char="•"/>
              <a:defRPr/>
            </a:pPr>
            <a:r>
              <a:rPr lang="en-US" sz="2800" dirty="0" smtClean="0"/>
              <a:t>Direct Writing is online; students </a:t>
            </a:r>
            <a:r>
              <a:rPr lang="en-US" sz="2800" u="sng" dirty="0" smtClean="0"/>
              <a:t>MAY</a:t>
            </a:r>
            <a:r>
              <a:rPr lang="en-US" sz="2800" dirty="0" smtClean="0"/>
              <a:t> use scratch paper</a:t>
            </a:r>
          </a:p>
          <a:p>
            <a:pPr>
              <a:buFont typeface="Arial" pitchFamily="34" charset="0"/>
              <a:buChar char="•"/>
              <a:defRPr/>
            </a:pPr>
            <a:endParaRPr lang="en-US" sz="2800" dirty="0" smtClean="0"/>
          </a:p>
          <a:p>
            <a:pPr>
              <a:buFont typeface="Arial" pitchFamily="34" charset="0"/>
              <a:buChar char="•"/>
              <a:defRPr/>
            </a:pPr>
            <a:r>
              <a:rPr lang="en-US" sz="2800" dirty="0" smtClean="0"/>
              <a:t>EOC Writing Rubric is mode specific -persuasive</a:t>
            </a:r>
          </a:p>
          <a:p>
            <a:pPr>
              <a:buFont typeface="Arial" pitchFamily="34" charset="0"/>
              <a:buChar char="•"/>
              <a:defRPr/>
            </a:pPr>
            <a:endParaRPr lang="en-US"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19446"/>
            <a:ext cx="7772400" cy="1143000"/>
          </a:xfrm>
        </p:spPr>
        <p:txBody>
          <a:bodyPr/>
          <a:lstStyle/>
          <a:p>
            <a:pPr algn="ctr"/>
            <a:r>
              <a:rPr lang="en-US" b="1" dirty="0" smtClean="0"/>
              <a:t>What is the VMAST?</a:t>
            </a:r>
          </a:p>
        </p:txBody>
      </p:sp>
      <p:sp>
        <p:nvSpPr>
          <p:cNvPr id="21507" name="Content Placeholder 2"/>
          <p:cNvSpPr>
            <a:spLocks noGrp="1"/>
          </p:cNvSpPr>
          <p:nvPr>
            <p:ph sz="quarter" idx="1"/>
          </p:nvPr>
        </p:nvSpPr>
        <p:spPr>
          <a:xfrm>
            <a:off x="487363" y="922896"/>
            <a:ext cx="8189912" cy="5456639"/>
          </a:xfrm>
        </p:spPr>
        <p:txBody>
          <a:bodyPr/>
          <a:lstStyle/>
          <a:p>
            <a:pPr eaLnBrk="1" hangingPunct="1">
              <a:buFont typeface="Arial" pitchFamily="34" charset="0"/>
              <a:buChar char="•"/>
            </a:pPr>
            <a:r>
              <a:rPr lang="en-US" sz="2400" dirty="0" smtClean="0"/>
              <a:t>An alternate assessment based on modified achievement standards</a:t>
            </a:r>
          </a:p>
          <a:p>
            <a:pPr eaLnBrk="1" hangingPunct="1">
              <a:buFont typeface="Arial" pitchFamily="34" charset="0"/>
              <a:buChar char="•"/>
            </a:pPr>
            <a:endParaRPr lang="en-US" sz="2400" dirty="0" smtClean="0"/>
          </a:p>
          <a:p>
            <a:pPr eaLnBrk="1" hangingPunct="1">
              <a:buFont typeface="Arial" pitchFamily="34" charset="0"/>
              <a:buChar char="•"/>
            </a:pPr>
            <a:r>
              <a:rPr lang="en-US" sz="2400" dirty="0" smtClean="0"/>
              <a:t>“Modified” does not mean that the content is modified.  Items are based on grade level content</a:t>
            </a:r>
          </a:p>
          <a:p>
            <a:pPr eaLnBrk="1" hangingPunct="1">
              <a:buFont typeface="Arial" pitchFamily="34" charset="0"/>
              <a:buChar char="•"/>
            </a:pPr>
            <a:endParaRPr lang="en-US" sz="2400" dirty="0" smtClean="0"/>
          </a:p>
          <a:p>
            <a:pPr eaLnBrk="1" hangingPunct="1">
              <a:buFont typeface="Arial" pitchFamily="34" charset="0"/>
              <a:buChar char="•"/>
            </a:pPr>
            <a:r>
              <a:rPr lang="en-US" sz="2400" dirty="0" smtClean="0"/>
              <a:t>Only available in online delivery</a:t>
            </a:r>
          </a:p>
          <a:p>
            <a:pPr eaLnBrk="1" hangingPunct="1">
              <a:buFont typeface="Arial" pitchFamily="34" charset="0"/>
              <a:buChar char="•"/>
            </a:pPr>
            <a:endParaRPr lang="en-US" sz="2400" dirty="0" smtClean="0"/>
          </a:p>
          <a:p>
            <a:pPr eaLnBrk="1" hangingPunct="1">
              <a:buFont typeface="Arial" pitchFamily="34" charset="0"/>
              <a:buChar char="•"/>
            </a:pPr>
            <a:r>
              <a:rPr lang="en-US" sz="2400" dirty="0" smtClean="0"/>
              <a:t>Maintains test constructs,  but is less difficult than the SOL assessments</a:t>
            </a:r>
          </a:p>
          <a:p>
            <a:pPr eaLnBrk="1" hangingPunct="1">
              <a:buFont typeface="Arial" pitchFamily="34" charset="0"/>
              <a:buChar char="•"/>
            </a:pPr>
            <a:endParaRPr lang="en-US" sz="2400" dirty="0" smtClean="0"/>
          </a:p>
          <a:p>
            <a:pPr eaLnBrk="1" hangingPunct="1">
              <a:buFont typeface="Arial" pitchFamily="34" charset="0"/>
              <a:buChar char="•"/>
            </a:pPr>
            <a:r>
              <a:rPr lang="en-US" sz="2400" dirty="0" smtClean="0"/>
              <a:t>Is 20% shorter than SOL assessments</a:t>
            </a:r>
          </a:p>
          <a:p>
            <a:pPr eaLnBrk="1" hangingPunct="1">
              <a:buFont typeface="Arial" pitchFamily="34" charset="0"/>
              <a:buChar char="•"/>
            </a:pPr>
            <a:endParaRPr lang="en-US" sz="2400" dirty="0" smtClean="0"/>
          </a:p>
          <a:p>
            <a:pPr eaLnBrk="1" hangingPunct="1">
              <a:buFont typeface="Arial" pitchFamily="34" charset="0"/>
              <a:buChar char="•"/>
            </a:pPr>
            <a:r>
              <a:rPr lang="en-US" sz="2400" dirty="0" smtClean="0">
                <a:hlinkClick r:id="rId3"/>
              </a:rPr>
              <a:t>VMAST</a:t>
            </a:r>
            <a:r>
              <a:rPr lang="en-US" sz="2400" dirty="0" smtClean="0"/>
              <a:t> is available only through 2013-2014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00050" y="862678"/>
            <a:ext cx="8134350" cy="4048125"/>
          </a:xfrm>
          <a:prstGeom prst="rect">
            <a:avLst/>
          </a:prstGeom>
          <a:noFill/>
          <a:ln w="9525">
            <a:noFill/>
            <a:miter lim="800000"/>
            <a:headEnd/>
            <a:tailEnd/>
          </a:ln>
        </p:spPr>
      </p:pic>
      <p:sp>
        <p:nvSpPr>
          <p:cNvPr id="2" name="Title 1"/>
          <p:cNvSpPr>
            <a:spLocks noGrp="1"/>
          </p:cNvSpPr>
          <p:nvPr>
            <p:ph type="title"/>
          </p:nvPr>
        </p:nvSpPr>
        <p:spPr>
          <a:xfrm>
            <a:off x="438150" y="60241"/>
            <a:ext cx="8237538" cy="1143000"/>
          </a:xfrm>
        </p:spPr>
        <p:txBody>
          <a:bodyPr/>
          <a:lstStyle/>
          <a:p>
            <a:pPr eaLnBrk="1" hangingPunct="1">
              <a:defRPr/>
            </a:pPr>
            <a:r>
              <a:rPr lang="en-US" dirty="0" smtClean="0">
                <a:cs typeface="+mj-cs"/>
              </a:rPr>
              <a:t>VMAST </a:t>
            </a:r>
            <a:endParaRPr lang="en-US" dirty="0">
              <a:cs typeface="+mj-cs"/>
            </a:endParaRPr>
          </a:p>
        </p:txBody>
      </p:sp>
      <p:pic>
        <p:nvPicPr>
          <p:cNvPr id="3075" name="Picture 3"/>
          <p:cNvPicPr>
            <a:picLocks noChangeAspect="1" noChangeArrowheads="1"/>
          </p:cNvPicPr>
          <p:nvPr/>
        </p:nvPicPr>
        <p:blipFill>
          <a:blip r:embed="rId4" cstate="print"/>
          <a:srcRect/>
          <a:stretch>
            <a:fillRect/>
          </a:stretch>
        </p:blipFill>
        <p:spPr bwMode="auto">
          <a:xfrm>
            <a:off x="2714625" y="3407625"/>
            <a:ext cx="5972175" cy="273367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hlinkClick r:id="rId3"/>
              </a:rPr>
              <a:t>2010 </a:t>
            </a:r>
            <a:r>
              <a:rPr lang="en-US" i="1" dirty="0" smtClean="0">
                <a:hlinkClick r:id="rId3"/>
              </a:rPr>
              <a:t>English Standards of Learning</a:t>
            </a:r>
            <a:br>
              <a:rPr lang="en-US" i="1" dirty="0" smtClean="0">
                <a:hlinkClick r:id="rId3"/>
              </a:rPr>
            </a:br>
            <a:r>
              <a:rPr lang="en-US" dirty="0" smtClean="0">
                <a:hlinkClick r:id="rId3"/>
              </a:rPr>
              <a:t>Web Page</a:t>
            </a:r>
            <a:endParaRPr lang="en-US" dirty="0"/>
          </a:p>
        </p:txBody>
      </p:sp>
      <p:pic>
        <p:nvPicPr>
          <p:cNvPr id="30725" name="Picture 5"/>
          <p:cNvPicPr>
            <a:picLocks noGrp="1" noChangeAspect="1" noChangeArrowheads="1"/>
          </p:cNvPicPr>
          <p:nvPr>
            <p:ph idx="1"/>
          </p:nvPr>
        </p:nvPicPr>
        <p:blipFill>
          <a:blip r:embed="rId4" cstate="print"/>
          <a:srcRect/>
          <a:stretch>
            <a:fillRect/>
          </a:stretch>
        </p:blipFill>
        <p:spPr bwMode="auto">
          <a:xfrm>
            <a:off x="1238250" y="1709738"/>
            <a:ext cx="6724650" cy="436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Grades 4-12 Reading Strand</a:t>
            </a:r>
            <a:br>
              <a:rPr lang="en-US" dirty="0" smtClean="0"/>
            </a:br>
            <a:endParaRPr lang="en-US" dirty="0"/>
          </a:p>
        </p:txBody>
      </p:sp>
      <p:sp>
        <p:nvSpPr>
          <p:cNvPr id="3" name="Content Placeholder 2"/>
          <p:cNvSpPr>
            <a:spLocks noGrp="1"/>
          </p:cNvSpPr>
          <p:nvPr>
            <p:ph idx="1"/>
          </p:nvPr>
        </p:nvSpPr>
        <p:spPr>
          <a:xfrm>
            <a:off x="457200" y="1233488"/>
            <a:ext cx="8229600" cy="4892675"/>
          </a:xfrm>
        </p:spPr>
        <p:txBody>
          <a:bodyPr/>
          <a:lstStyle/>
          <a:p>
            <a:pPr eaLnBrk="1" hangingPunct="1">
              <a:buFont typeface="Arial" pitchFamily="34" charset="0"/>
              <a:buChar char="•"/>
              <a:defRPr/>
            </a:pPr>
            <a:r>
              <a:rPr lang="en-US" sz="2400" dirty="0" smtClean="0">
                <a:effectLst/>
              </a:rPr>
              <a:t>There is strong vertical alignment  in grades 4-12</a:t>
            </a:r>
          </a:p>
          <a:p>
            <a:pPr eaLnBrk="1" hangingPunct="1">
              <a:defRPr/>
            </a:pPr>
            <a:endParaRPr lang="en-US" sz="2400" dirty="0" smtClean="0">
              <a:effectLst/>
            </a:endParaRPr>
          </a:p>
          <a:p>
            <a:pPr eaLnBrk="1" hangingPunct="1">
              <a:buFont typeface="Arial" pitchFamily="34" charset="0"/>
              <a:buChar char="•"/>
              <a:defRPr/>
            </a:pPr>
            <a:r>
              <a:rPr lang="en-US" sz="2400" dirty="0" smtClean="0">
                <a:effectLst/>
              </a:rPr>
              <a:t>Reading is divided into fiction and nonfiction strands</a:t>
            </a:r>
          </a:p>
          <a:p>
            <a:pPr eaLnBrk="1" hangingPunct="1">
              <a:buFont typeface="Arial" pitchFamily="34" charset="0"/>
              <a:buChar char="•"/>
              <a:defRPr/>
            </a:pPr>
            <a:endParaRPr lang="en-US" sz="2400" dirty="0" smtClean="0">
              <a:effectLst/>
            </a:endParaRPr>
          </a:p>
          <a:p>
            <a:pPr eaLnBrk="1" hangingPunct="1">
              <a:buFont typeface="Arial" pitchFamily="34" charset="0"/>
              <a:buChar char="•"/>
              <a:defRPr/>
            </a:pPr>
            <a:r>
              <a:rPr lang="en-US" sz="2400" dirty="0" smtClean="0">
                <a:effectLst/>
              </a:rPr>
              <a:t>Research will be tested in writing instead of reading</a:t>
            </a:r>
          </a:p>
          <a:p>
            <a:pPr eaLnBrk="1" hangingPunct="1">
              <a:buFont typeface="Arial" pitchFamily="34" charset="0"/>
              <a:buChar char="•"/>
              <a:defRPr/>
            </a:pPr>
            <a:endParaRPr lang="en-US" sz="2400" dirty="0" smtClean="0">
              <a:effectLst/>
            </a:endParaRPr>
          </a:p>
          <a:p>
            <a:pPr eaLnBrk="1" hangingPunct="1">
              <a:buFont typeface="Arial" pitchFamily="34" charset="0"/>
              <a:buChar char="•"/>
              <a:defRPr/>
            </a:pPr>
            <a:r>
              <a:rPr lang="en-US" sz="2400" dirty="0" smtClean="0">
                <a:effectLst/>
              </a:rPr>
              <a:t>The SOL Reading Tests Reporting Categories include:</a:t>
            </a:r>
          </a:p>
          <a:p>
            <a:pPr lvl="1" eaLnBrk="1" hangingPunct="1">
              <a:buFont typeface="Arial" pitchFamily="34" charset="0"/>
              <a:buChar char="•"/>
              <a:defRPr/>
            </a:pPr>
            <a:r>
              <a:rPr lang="en-US" sz="2400" dirty="0" smtClean="0">
                <a:effectLst/>
              </a:rPr>
              <a:t>Word Analysis and Word Reference</a:t>
            </a:r>
          </a:p>
          <a:p>
            <a:pPr lvl="1" eaLnBrk="1" hangingPunct="1">
              <a:buFont typeface="Arial" pitchFamily="34" charset="0"/>
              <a:buChar char="•"/>
              <a:defRPr/>
            </a:pPr>
            <a:r>
              <a:rPr lang="en-US" sz="2400" dirty="0" smtClean="0">
                <a:effectLst/>
              </a:rPr>
              <a:t>Comprehension of Fiction</a:t>
            </a:r>
          </a:p>
          <a:p>
            <a:pPr lvl="1" eaLnBrk="1" hangingPunct="1">
              <a:buFont typeface="Arial" pitchFamily="34" charset="0"/>
              <a:buChar char="•"/>
              <a:defRPr/>
            </a:pPr>
            <a:r>
              <a:rPr lang="en-US" sz="2400" dirty="0" smtClean="0">
                <a:effectLst/>
              </a:rPr>
              <a:t>Comprehension of Nonfiction </a:t>
            </a:r>
          </a:p>
          <a:p>
            <a:pPr eaLnBrk="1" hangingPunct="1">
              <a:buFont typeface="Arial" pitchFamily="34" charset="0"/>
              <a:buChar char="•"/>
              <a:defRPr/>
            </a:pPr>
            <a:endParaRPr lang="en-US" sz="2800" dirty="0" smtClean="0">
              <a:solidFill>
                <a:srgbClr val="FFFF00"/>
              </a:solidFill>
            </a:endParaRPr>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pic>
        <p:nvPicPr>
          <p:cNvPr id="31747" name="Picture 3" descr="untitled.JPG"/>
          <p:cNvPicPr>
            <a:picLocks noChangeAspect="1"/>
          </p:cNvPicPr>
          <p:nvPr/>
        </p:nvPicPr>
        <p:blipFill>
          <a:blip r:embed="rId3" cstate="print"/>
          <a:srcRect/>
          <a:stretch>
            <a:fillRect/>
          </a:stretch>
        </p:blipFill>
        <p:spPr bwMode="auto">
          <a:xfrm>
            <a:off x="838200" y="1295400"/>
            <a:ext cx="7340600" cy="4648200"/>
          </a:xfrm>
          <a:prstGeom prst="rect">
            <a:avLst/>
          </a:prstGeom>
          <a:noFill/>
          <a:ln w="9525">
            <a:noFill/>
            <a:miter lim="800000"/>
            <a:headEnd/>
            <a:tailEnd/>
          </a:ln>
        </p:spPr>
      </p:pic>
      <p:sp>
        <p:nvSpPr>
          <p:cNvPr id="6" name="Title 5"/>
          <p:cNvSpPr>
            <a:spLocks noGrp="1"/>
          </p:cNvSpPr>
          <p:nvPr>
            <p:ph type="title"/>
          </p:nvPr>
        </p:nvSpPr>
        <p:spPr/>
        <p:txBody>
          <a:bodyPr/>
          <a:lstStyle/>
          <a:p>
            <a:pPr eaLnBrk="1" hangingPunct="1">
              <a:defRPr/>
            </a:pPr>
            <a:r>
              <a:rPr lang="en-US" dirty="0" smtClean="0">
                <a:hlinkClick r:id="rId4"/>
              </a:rPr>
              <a:t>SOL Crosswalk</a:t>
            </a: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hlinkClick r:id="rId3"/>
              </a:rPr>
              <a:t>Resources</a:t>
            </a:r>
            <a:endParaRPr lang="en-US" dirty="0"/>
          </a:p>
        </p:txBody>
      </p:sp>
      <p:sp>
        <p:nvSpPr>
          <p:cNvPr id="4" name="Content Placeholder 3"/>
          <p:cNvSpPr>
            <a:spLocks noGrp="1"/>
          </p:cNvSpPr>
          <p:nvPr>
            <p:ph idx="1"/>
          </p:nvPr>
        </p:nvSpPr>
        <p:spPr/>
        <p:txBody>
          <a:bodyPr/>
          <a:lstStyle/>
          <a:p>
            <a:endParaRPr lang="en-US" dirty="0"/>
          </a:p>
        </p:txBody>
      </p:sp>
      <p:pic>
        <p:nvPicPr>
          <p:cNvPr id="32772" name="Picture 4"/>
          <p:cNvPicPr>
            <a:picLocks noChangeAspect="1" noChangeArrowheads="1"/>
          </p:cNvPicPr>
          <p:nvPr/>
        </p:nvPicPr>
        <p:blipFill>
          <a:blip r:embed="rId4" cstate="print"/>
          <a:srcRect/>
          <a:stretch>
            <a:fillRect/>
          </a:stretch>
        </p:blipFill>
        <p:spPr bwMode="auto">
          <a:xfrm>
            <a:off x="447676" y="1676400"/>
            <a:ext cx="7791450" cy="441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SOL Progression Charts</a:t>
            </a:r>
            <a:br>
              <a:rPr lang="en-US" dirty="0" smtClean="0"/>
            </a:br>
            <a:r>
              <a:rPr lang="en-US" dirty="0" smtClean="0"/>
              <a:t>Writing</a:t>
            </a:r>
            <a:endParaRPr lang="en-US" dirty="0"/>
          </a:p>
        </p:txBody>
      </p:sp>
      <p:pic>
        <p:nvPicPr>
          <p:cNvPr id="33795" name="Picture 2"/>
          <p:cNvPicPr>
            <a:picLocks noGrp="1" noChangeAspect="1" noChangeArrowheads="1"/>
          </p:cNvPicPr>
          <p:nvPr>
            <p:ph idx="1"/>
          </p:nvPr>
        </p:nvPicPr>
        <p:blipFill>
          <a:blip r:embed="rId3" cstate="print"/>
          <a:srcRect/>
          <a:stretch>
            <a:fillRect/>
          </a:stretch>
        </p:blipFill>
        <p:spPr>
          <a:xfrm>
            <a:off x="1374775" y="1709738"/>
            <a:ext cx="6415088" cy="4365625"/>
          </a:xfr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SOL Progression Charts</a:t>
            </a:r>
            <a:br>
              <a:rPr lang="en-US" dirty="0" smtClean="0"/>
            </a:br>
            <a:r>
              <a:rPr lang="en-US" dirty="0" smtClean="0"/>
              <a:t>Reading</a:t>
            </a:r>
            <a:endParaRPr lang="en-US" dirty="0"/>
          </a:p>
        </p:txBody>
      </p:sp>
      <p:pic>
        <p:nvPicPr>
          <p:cNvPr id="34819" name="Picture 3"/>
          <p:cNvPicPr>
            <a:picLocks noGrp="1" noChangeAspect="1" noChangeArrowheads="1"/>
          </p:cNvPicPr>
          <p:nvPr>
            <p:ph idx="1"/>
          </p:nvPr>
        </p:nvPicPr>
        <p:blipFill>
          <a:blip r:embed="rId3" cstate="print"/>
          <a:srcRect/>
          <a:stretch>
            <a:fillRect/>
          </a:stretch>
        </p:blipFill>
        <p:spPr>
          <a:xfrm>
            <a:off x="1373188" y="1709738"/>
            <a:ext cx="6418262" cy="4365625"/>
          </a:xfr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SOL Progression Charts</a:t>
            </a:r>
            <a:br>
              <a:rPr lang="en-US" dirty="0" smtClean="0"/>
            </a:br>
            <a:r>
              <a:rPr lang="en-US" dirty="0" smtClean="0"/>
              <a:t>Grammar</a:t>
            </a:r>
            <a:endParaRPr lang="en-US" dirty="0"/>
          </a:p>
        </p:txBody>
      </p:sp>
      <p:sp>
        <p:nvSpPr>
          <p:cNvPr id="35843" name="Slide Number Placeholder 3"/>
          <p:cNvSpPr>
            <a:spLocks noGrp="1"/>
          </p:cNvSpPr>
          <p:nvPr>
            <p:ph type="sldNum" sz="quarter" idx="4294967295"/>
          </p:nvPr>
        </p:nvSpPr>
        <p:spPr bwMode="auto">
          <a:xfrm>
            <a:off x="457200" y="6356350"/>
            <a:ext cx="2133600" cy="365125"/>
          </a:xfrm>
          <a:prstGeom prst="rect">
            <a:avLst/>
          </a:prstGeom>
          <a:noFill/>
          <a:ln>
            <a:miter lim="800000"/>
            <a:headEnd/>
            <a:tailEnd/>
          </a:ln>
        </p:spPr>
        <p:txBody>
          <a:bodyPr/>
          <a:lstStyle/>
          <a:p>
            <a:endParaRPr lang="en-US" dirty="0"/>
          </a:p>
        </p:txBody>
      </p:sp>
      <p:pic>
        <p:nvPicPr>
          <p:cNvPr id="35844" name="Picture 2"/>
          <p:cNvPicPr>
            <a:picLocks noGrp="1" noChangeAspect="1" noChangeArrowheads="1"/>
          </p:cNvPicPr>
          <p:nvPr>
            <p:ph idx="1"/>
          </p:nvPr>
        </p:nvPicPr>
        <p:blipFill>
          <a:blip r:embed="rId3" cstate="print"/>
          <a:srcRect/>
          <a:stretch>
            <a:fillRect/>
          </a:stretch>
        </p:blipFill>
        <p:spPr>
          <a:xfrm>
            <a:off x="1276350" y="1709738"/>
            <a:ext cx="6611938" cy="436562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SOL Progression Charts</a:t>
            </a:r>
            <a:br>
              <a:rPr lang="en-US" dirty="0" smtClean="0"/>
            </a:br>
            <a:r>
              <a:rPr lang="en-US" dirty="0" smtClean="0"/>
              <a:t>Research</a:t>
            </a:r>
            <a:endParaRPr lang="en-US" dirty="0"/>
          </a:p>
        </p:txBody>
      </p:sp>
      <p:pic>
        <p:nvPicPr>
          <p:cNvPr id="36867" name="Picture 2"/>
          <p:cNvPicPr>
            <a:picLocks noGrp="1" noChangeAspect="1" noChangeArrowheads="1"/>
          </p:cNvPicPr>
          <p:nvPr>
            <p:ph idx="1"/>
          </p:nvPr>
        </p:nvPicPr>
        <p:blipFill>
          <a:blip r:embed="rId3" cstate="print"/>
          <a:srcRect/>
          <a:stretch>
            <a:fillRect/>
          </a:stretch>
        </p:blipFill>
        <p:spPr>
          <a:xfrm>
            <a:off x="1376363" y="1709738"/>
            <a:ext cx="6411912" cy="436562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dirty="0">
                <a:latin typeface="Trebuchet MS" pitchFamily="34" charset="0"/>
                <a:hlinkClick r:id="rId3"/>
              </a:rPr>
              <a:t>Enhanced Scope and Sequence</a:t>
            </a:r>
            <a:endParaRPr lang="en-US" dirty="0">
              <a:latin typeface="Trebuchet MS" pitchFamily="34" charset="0"/>
            </a:endParaRPr>
          </a:p>
        </p:txBody>
      </p:sp>
      <p:sp>
        <p:nvSpPr>
          <p:cNvPr id="96259" name="Rectangle 3"/>
          <p:cNvSpPr>
            <a:spLocks noGrp="1" noChangeArrowheads="1"/>
          </p:cNvSpPr>
          <p:nvPr>
            <p:ph type="body" idx="1"/>
          </p:nvPr>
        </p:nvSpPr>
        <p:spPr/>
        <p:txBody>
          <a:bodyPr/>
          <a:lstStyle/>
          <a:p>
            <a:pPr eaLnBrk="1" hangingPunct="1">
              <a:defRPr/>
            </a:pPr>
            <a:r>
              <a:rPr lang="en-US" sz="2800" dirty="0">
                <a:latin typeface="Trebuchet MS" pitchFamily="34" charset="0"/>
              </a:rPr>
              <a:t>Provides teachers with </a:t>
            </a:r>
            <a:r>
              <a:rPr lang="en-US" sz="2800" u="sng" dirty="0">
                <a:latin typeface="Trebuchet MS" pitchFamily="34" charset="0"/>
              </a:rPr>
              <a:t>sample lesson plans </a:t>
            </a:r>
            <a:r>
              <a:rPr lang="en-US" sz="2800" dirty="0">
                <a:latin typeface="Trebuchet MS" pitchFamily="34" charset="0"/>
              </a:rPr>
              <a:t>aligned with </a:t>
            </a:r>
            <a:r>
              <a:rPr lang="en-US" sz="2800" dirty="0" smtClean="0">
                <a:latin typeface="Trebuchet MS" pitchFamily="34" charset="0"/>
              </a:rPr>
              <a:t>the Curriculum Framework</a:t>
            </a:r>
            <a:r>
              <a:rPr lang="en-US" dirty="0" smtClean="0">
                <a:latin typeface="Trebuchet MS" pitchFamily="34" charset="0"/>
              </a:rPr>
              <a:t> </a:t>
            </a:r>
          </a:p>
          <a:p>
            <a:pPr eaLnBrk="1" hangingPunct="1">
              <a:defRPr/>
            </a:pPr>
            <a:endParaRPr lang="en-US" dirty="0">
              <a:latin typeface="Trebuchet MS" pitchFamily="34" charset="0"/>
            </a:endParaRPr>
          </a:p>
          <a:p>
            <a:pPr eaLnBrk="1" hangingPunct="1">
              <a:defRPr/>
            </a:pPr>
            <a:r>
              <a:rPr lang="en-US" sz="2800" dirty="0" smtClean="0">
                <a:latin typeface="Trebuchet MS" pitchFamily="34" charset="0"/>
              </a:rPr>
              <a:t>Lesson </a:t>
            </a:r>
            <a:r>
              <a:rPr lang="en-US" sz="2800" dirty="0">
                <a:latin typeface="Trebuchet MS" pitchFamily="34" charset="0"/>
              </a:rPr>
              <a:t>plans presented for </a:t>
            </a:r>
            <a:r>
              <a:rPr lang="en-US" sz="2800" dirty="0" smtClean="0">
                <a:latin typeface="Trebuchet MS" pitchFamily="34" charset="0"/>
              </a:rPr>
              <a:t>oral language, communication, </a:t>
            </a:r>
            <a:r>
              <a:rPr lang="en-US" sz="2800" dirty="0">
                <a:latin typeface="Trebuchet MS" pitchFamily="34" charset="0"/>
              </a:rPr>
              <a:t>reading</a:t>
            </a:r>
            <a:r>
              <a:rPr lang="en-US" sz="2800" dirty="0" smtClean="0">
                <a:latin typeface="Trebuchet MS" pitchFamily="34" charset="0"/>
              </a:rPr>
              <a:t>, writing, and research</a:t>
            </a:r>
          </a:p>
          <a:p>
            <a:pPr eaLnBrk="1" hangingPunct="1">
              <a:defRPr/>
            </a:pPr>
            <a:endParaRPr lang="en-US" sz="2800" dirty="0" smtClean="0">
              <a:latin typeface="Trebuchet MS" pitchFamily="34" charset="0"/>
            </a:endParaRPr>
          </a:p>
          <a:p>
            <a:pPr eaLnBrk="1" hangingPunct="1">
              <a:defRPr/>
            </a:pPr>
            <a:r>
              <a:rPr lang="en-US" sz="2800" dirty="0" smtClean="0">
                <a:latin typeface="Trebuchet MS" pitchFamily="34" charset="0"/>
              </a:rPr>
              <a:t>Lessons are available in a drop-down menu by grade band and strand</a:t>
            </a:r>
            <a:endParaRPr lang="en-US" sz="2800" dirty="0">
              <a:latin typeface="Trebuchet MS" pitchFamily="34" charset="0"/>
            </a:endParaRPr>
          </a:p>
          <a:p>
            <a:pPr eaLnBrk="1" hangingPunct="1">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latin typeface="Trebuchet MS" pitchFamily="34" charset="0"/>
                <a:hlinkClick r:id="rId3"/>
              </a:rPr>
              <a:t>Enhanced Scope and Sequence</a:t>
            </a:r>
            <a:endParaRPr lang="en-US" dirty="0"/>
          </a:p>
        </p:txBody>
      </p:sp>
      <p:pic>
        <p:nvPicPr>
          <p:cNvPr id="38915" name="Picture 2"/>
          <p:cNvPicPr>
            <a:picLocks noGrp="1" noChangeAspect="1" noChangeArrowheads="1"/>
          </p:cNvPicPr>
          <p:nvPr>
            <p:ph idx="1"/>
          </p:nvPr>
        </p:nvPicPr>
        <p:blipFill>
          <a:blip r:embed="rId4" cstate="print"/>
          <a:srcRect/>
          <a:stretch>
            <a:fillRect/>
          </a:stretch>
        </p:blipFill>
        <p:spPr>
          <a:xfrm>
            <a:off x="457200" y="2163763"/>
            <a:ext cx="8229600" cy="339883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English SOL Institutes Resources</a:t>
            </a:r>
            <a:endParaRPr lang="en-US" dirty="0"/>
          </a:p>
        </p:txBody>
      </p:sp>
      <p:pic>
        <p:nvPicPr>
          <p:cNvPr id="110594" name="Picture 2"/>
          <p:cNvPicPr>
            <a:picLocks noGrp="1" noChangeAspect="1" noChangeArrowheads="1"/>
          </p:cNvPicPr>
          <p:nvPr>
            <p:ph idx="1"/>
          </p:nvPr>
        </p:nvPicPr>
        <p:blipFill>
          <a:blip r:embed="rId3" cstate="print"/>
          <a:srcRect/>
          <a:stretch>
            <a:fillRect/>
          </a:stretch>
        </p:blipFill>
        <p:spPr bwMode="auto">
          <a:xfrm>
            <a:off x="1982703" y="1709738"/>
            <a:ext cx="5199231" cy="436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90563" y="55563"/>
            <a:ext cx="8453437" cy="985837"/>
          </a:xfrm>
          <a:prstGeom prst="rect">
            <a:avLst/>
          </a:prstGeom>
          <a:noFill/>
          <a:ln w="9525">
            <a:noFill/>
            <a:miter lim="800000"/>
            <a:headEnd/>
            <a:tailEnd/>
          </a:ln>
          <a:effectLst/>
        </p:spPr>
        <p:txBody>
          <a:bodyPr lIns="91429" tIns="45714" rIns="91429" bIns="45714"/>
          <a:lstStyle/>
          <a:p>
            <a:pPr marL="342900" indent="-342900" algn="ctr" eaLnBrk="0" hangingPunct="0">
              <a:defRPr/>
            </a:pPr>
            <a:r>
              <a:rPr lang="en-US" sz="4400" b="1" kern="0" dirty="0">
                <a:solidFill>
                  <a:schemeClr val="bg1"/>
                </a:solidFill>
                <a:latin typeface="+mn-lt"/>
                <a:hlinkClick r:id="rId3"/>
              </a:rPr>
              <a:t>Literacy Web Page</a:t>
            </a:r>
            <a:endParaRPr lang="en-US" sz="4400" b="1" kern="0" dirty="0">
              <a:solidFill>
                <a:schemeClr val="bg1"/>
              </a:solidFill>
              <a:latin typeface="+mn-lt"/>
            </a:endParaRPr>
          </a:p>
        </p:txBody>
      </p:sp>
      <p:pic>
        <p:nvPicPr>
          <p:cNvPr id="39939" name="Picture 3"/>
          <p:cNvPicPr>
            <a:picLocks noChangeAspect="1" noChangeArrowheads="1"/>
          </p:cNvPicPr>
          <p:nvPr/>
        </p:nvPicPr>
        <p:blipFill>
          <a:blip r:embed="rId4" cstate="print"/>
          <a:srcRect/>
          <a:stretch>
            <a:fillRect/>
          </a:stretch>
        </p:blipFill>
        <p:spPr bwMode="auto">
          <a:xfrm>
            <a:off x="962025" y="1066800"/>
            <a:ext cx="733266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Grades 4-12 Reading Strand</a:t>
            </a:r>
            <a:br>
              <a:rPr lang="en-US" sz="3200" dirty="0" smtClean="0"/>
            </a:br>
            <a:r>
              <a:rPr lang="en-US" sz="2800" dirty="0" smtClean="0"/>
              <a:t>Vocabulary Standards</a:t>
            </a:r>
            <a:endParaRPr lang="en-US" sz="2800" dirty="0"/>
          </a:p>
        </p:txBody>
      </p:sp>
      <p:sp>
        <p:nvSpPr>
          <p:cNvPr id="3" name="Content Placeholder 2"/>
          <p:cNvSpPr>
            <a:spLocks noGrp="1"/>
          </p:cNvSpPr>
          <p:nvPr>
            <p:ph idx="1"/>
          </p:nvPr>
        </p:nvSpPr>
        <p:spPr>
          <a:xfrm>
            <a:off x="487363" y="1524000"/>
            <a:ext cx="8189912" cy="4876800"/>
          </a:xfrm>
        </p:spPr>
        <p:txBody>
          <a:bodyPr>
            <a:normAutofit/>
          </a:bodyPr>
          <a:lstStyle/>
          <a:p>
            <a:pPr eaLnBrk="1" hangingPunct="1">
              <a:buFont typeface="Arial" pitchFamily="34" charset="0"/>
              <a:buChar char="•"/>
              <a:defRPr/>
            </a:pPr>
            <a:r>
              <a:rPr lang="en-US" sz="2400" dirty="0" smtClean="0">
                <a:effectLst>
                  <a:outerShdw blurRad="38100" dist="38100" dir="2700000" algn="tl">
                    <a:srgbClr val="000000">
                      <a:alpha val="43137"/>
                    </a:srgbClr>
                  </a:outerShdw>
                </a:effectLst>
              </a:rPr>
              <a:t>Vocabulary standards appear as the first standard in the Reading Strand in grades 4-12</a:t>
            </a:r>
          </a:p>
          <a:p>
            <a:pPr eaLnBrk="1" hangingPunct="1">
              <a:buFont typeface="Arial" pitchFamily="34" charset="0"/>
              <a:buChar char="•"/>
              <a:defRPr/>
            </a:pPr>
            <a:endParaRPr lang="en-US" sz="2400"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sz="2400" u="sng" dirty="0" smtClean="0">
                <a:effectLst>
                  <a:outerShdw blurRad="38100" dist="38100" dir="2700000" algn="tl">
                    <a:srgbClr val="000000">
                      <a:alpha val="43137"/>
                    </a:srgbClr>
                  </a:outerShdw>
                </a:effectLst>
              </a:rPr>
              <a:t>Instruction should emphasize common Greek and Latin roots and affixes</a:t>
            </a:r>
          </a:p>
          <a:p>
            <a:pPr eaLnBrk="1" hangingPunct="1">
              <a:buFont typeface="Arial" pitchFamily="34" charset="0"/>
              <a:buChar char="•"/>
              <a:defRPr/>
            </a:pPr>
            <a:endParaRPr lang="en-US" sz="2400"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sz="2400" dirty="0" smtClean="0">
                <a:effectLst>
                  <a:outerShdw blurRad="38100" dist="38100" dir="2700000" algn="tl">
                    <a:srgbClr val="000000">
                      <a:alpha val="43137"/>
                    </a:srgbClr>
                  </a:outerShdw>
                </a:effectLst>
              </a:rPr>
              <a:t>Instruction should include word study in </a:t>
            </a:r>
            <a:r>
              <a:rPr lang="en-US" sz="2400" u="sng" dirty="0" smtClean="0">
                <a:effectLst>
                  <a:outerShdw blurRad="38100" dist="38100" dir="2700000" algn="tl">
                    <a:srgbClr val="000000">
                      <a:alpha val="43137"/>
                    </a:srgbClr>
                  </a:outerShdw>
                </a:effectLst>
              </a:rPr>
              <a:t>authentic texts and differentiation between denotation and connotation</a:t>
            </a:r>
          </a:p>
          <a:p>
            <a:pPr eaLnBrk="1" hangingPunct="1">
              <a:buFont typeface="Arial" pitchFamily="34" charset="0"/>
              <a:buChar char="•"/>
              <a:defRPr/>
            </a:pPr>
            <a:endParaRPr lang="en-US" sz="2400"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sz="2400" dirty="0" smtClean="0">
                <a:effectLst>
                  <a:outerShdw blurRad="38100" dist="38100" dir="2700000" algn="tl">
                    <a:srgbClr val="000000">
                      <a:alpha val="43137"/>
                    </a:srgbClr>
                  </a:outerShdw>
                </a:effectLst>
              </a:rPr>
              <a:t>SOL assessments will test vocabulary in </a:t>
            </a:r>
            <a:r>
              <a:rPr lang="en-US" sz="2400" u="sng" dirty="0" smtClean="0">
                <a:effectLst>
                  <a:outerShdw blurRad="38100" dist="38100" dir="2700000" algn="tl">
                    <a:srgbClr val="000000">
                      <a:alpha val="43137"/>
                    </a:srgbClr>
                  </a:outerShdw>
                </a:effectLst>
              </a:rPr>
              <a:t>passages </a:t>
            </a:r>
            <a:r>
              <a:rPr lang="en-US" sz="2400" dirty="0" smtClean="0">
                <a:effectLst>
                  <a:outerShdw blurRad="38100" dist="38100" dir="2700000" algn="tl">
                    <a:srgbClr val="000000">
                      <a:alpha val="43137"/>
                    </a:srgbClr>
                  </a:outerShdw>
                </a:effectLst>
              </a:rPr>
              <a:t>and </a:t>
            </a:r>
            <a:r>
              <a:rPr lang="en-US" sz="2400" u="sng" dirty="0" smtClean="0">
                <a:effectLst>
                  <a:outerShdw blurRad="38100" dist="38100" dir="2700000" algn="tl">
                    <a:srgbClr val="000000">
                      <a:alpha val="43137"/>
                    </a:srgbClr>
                  </a:outerShdw>
                </a:effectLst>
              </a:rPr>
              <a:t>stand-alone items</a:t>
            </a:r>
          </a:p>
          <a:p>
            <a:pPr eaLnBrk="1" hangingPunct="1">
              <a:buFont typeface="Arial" pitchFamily="34" charset="0"/>
              <a:buChar char="•"/>
              <a:defRPr/>
            </a:pPr>
            <a:endParaRPr lang="en-US" sz="2800" dirty="0" smtClean="0"/>
          </a:p>
          <a:p>
            <a:pPr eaLnBrk="1" hangingPunct="1">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latin typeface="+mn-lt"/>
                <a:hlinkClick r:id="rId3"/>
              </a:rPr>
              <a:t>Online Writing Web Page</a:t>
            </a:r>
            <a:r>
              <a:rPr lang="en-US" dirty="0" smtClean="0">
                <a:latin typeface="+mn-lt"/>
              </a:rPr>
              <a:t/>
            </a:r>
            <a:br>
              <a:rPr lang="en-US" dirty="0" smtClean="0">
                <a:latin typeface="+mn-lt"/>
              </a:rPr>
            </a:br>
            <a:endParaRPr lang="en-US" dirty="0">
              <a:latin typeface="+mn-lt"/>
            </a:endParaRPr>
          </a:p>
        </p:txBody>
      </p:sp>
      <p:pic>
        <p:nvPicPr>
          <p:cNvPr id="40965" name="Picture 5"/>
          <p:cNvPicPr>
            <a:picLocks noGrp="1" noChangeAspect="1" noChangeArrowheads="1"/>
          </p:cNvPicPr>
          <p:nvPr>
            <p:ph idx="1"/>
          </p:nvPr>
        </p:nvPicPr>
        <p:blipFill>
          <a:blip r:embed="rId4" cstate="print"/>
          <a:srcRect/>
          <a:stretch>
            <a:fillRect/>
          </a:stretch>
        </p:blipFill>
        <p:spPr bwMode="auto">
          <a:xfrm>
            <a:off x="1047750" y="1400176"/>
            <a:ext cx="6444985" cy="467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cstate="print"/>
          <a:srcRect/>
          <a:stretch>
            <a:fillRect/>
          </a:stretch>
        </p:blipFill>
        <p:spPr bwMode="auto">
          <a:xfrm>
            <a:off x="1219200" y="1066800"/>
            <a:ext cx="6986588" cy="4238625"/>
          </a:xfrm>
          <a:prstGeom prst="rect">
            <a:avLst/>
          </a:prstGeom>
          <a:noFill/>
          <a:ln w="9525">
            <a:noFill/>
            <a:miter lim="800000"/>
            <a:headEnd/>
            <a:tailEnd/>
          </a:ln>
        </p:spPr>
      </p:pic>
      <p:sp>
        <p:nvSpPr>
          <p:cNvPr id="41987" name="Slide Number Placeholder 3"/>
          <p:cNvSpPr>
            <a:spLocks noGrp="1"/>
          </p:cNvSpPr>
          <p:nvPr>
            <p:ph type="sldNum" sz="quarter" idx="4294967295"/>
          </p:nvPr>
        </p:nvSpPr>
        <p:spPr bwMode="auto">
          <a:xfrm>
            <a:off x="7315200" y="6248400"/>
            <a:ext cx="533400" cy="457200"/>
          </a:xfrm>
          <a:prstGeom prst="rect">
            <a:avLst/>
          </a:prstGeom>
          <a:noFill/>
          <a:ln>
            <a:miter lim="800000"/>
            <a:headEnd/>
            <a:tailEnd/>
          </a:ln>
        </p:spPr>
        <p:txBody>
          <a:bodyPr/>
          <a:lstStyle/>
          <a:p>
            <a:fld id="{9DB7C95F-F9E2-4156-B9D4-1EB40CE91DD2}" type="slidenum">
              <a:rPr lang="en-US"/>
              <a:pPr/>
              <a:t>41</a:t>
            </a:fld>
            <a:endParaRPr lang="en-US" dirty="0"/>
          </a:p>
        </p:txBody>
      </p:sp>
      <p:sp>
        <p:nvSpPr>
          <p:cNvPr id="11267" name="Rectangle 3"/>
          <p:cNvSpPr>
            <a:spLocks noGrp="1" noChangeArrowheads="1"/>
          </p:cNvSpPr>
          <p:nvPr>
            <p:ph type="body" idx="1"/>
          </p:nvPr>
        </p:nvSpPr>
        <p:spPr>
          <a:xfrm>
            <a:off x="690563" y="214313"/>
            <a:ext cx="8453437" cy="1620837"/>
          </a:xfrm>
        </p:spPr>
        <p:txBody>
          <a:bodyPr/>
          <a:lstStyle/>
          <a:p>
            <a:pPr algn="ctr" eaLnBrk="1" hangingPunct="1">
              <a:defRPr/>
            </a:pPr>
            <a:r>
              <a:rPr lang="en-US" sz="4400" dirty="0" smtClean="0">
                <a:hlinkClick r:id="rId4"/>
              </a:rPr>
              <a:t>Online Writing Web Page</a:t>
            </a:r>
            <a:endParaRPr lang="en-US" sz="4400" dirty="0"/>
          </a:p>
        </p:txBody>
      </p:sp>
      <p:sp>
        <p:nvSpPr>
          <p:cNvPr id="41989" name="Text Box 4"/>
          <p:cNvSpPr txBox="1">
            <a:spLocks noChangeArrowheads="1"/>
          </p:cNvSpPr>
          <p:nvPr/>
        </p:nvSpPr>
        <p:spPr bwMode="auto">
          <a:xfrm>
            <a:off x="2803525" y="6296025"/>
            <a:ext cx="184150" cy="457200"/>
          </a:xfrm>
          <a:prstGeom prst="rect">
            <a:avLst/>
          </a:prstGeom>
          <a:noFill/>
          <a:ln w="9525">
            <a:noFill/>
            <a:miter lim="800000"/>
            <a:headEnd/>
            <a:tailEnd/>
          </a:ln>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Writing Resources</a:t>
            </a:r>
            <a:endParaRPr lang="en-US" dirty="0"/>
          </a:p>
        </p:txBody>
      </p:sp>
      <p:pic>
        <p:nvPicPr>
          <p:cNvPr id="43011" name="Picture 3"/>
          <p:cNvPicPr>
            <a:picLocks noGrp="1" noChangeAspect="1" noChangeArrowheads="1"/>
          </p:cNvPicPr>
          <p:nvPr>
            <p:ph idx="1"/>
          </p:nvPr>
        </p:nvPicPr>
        <p:blipFill>
          <a:blip r:embed="rId3" cstate="print"/>
          <a:srcRect/>
          <a:stretch>
            <a:fillRect/>
          </a:stretch>
        </p:blipFill>
        <p:spPr>
          <a:xfrm>
            <a:off x="1752600" y="1508125"/>
            <a:ext cx="5943600" cy="4332288"/>
          </a:xfrm>
        </p:spPr>
      </p:pic>
      <p:sp>
        <p:nvSpPr>
          <p:cNvPr id="43012" name="TextBox 7"/>
          <p:cNvSpPr txBox="1">
            <a:spLocks noChangeArrowheads="1"/>
          </p:cNvSpPr>
          <p:nvPr/>
        </p:nvSpPr>
        <p:spPr bwMode="auto">
          <a:xfrm>
            <a:off x="2087563" y="5791200"/>
            <a:ext cx="5402262" cy="400050"/>
          </a:xfrm>
          <a:prstGeom prst="rect">
            <a:avLst/>
          </a:prstGeom>
          <a:noFill/>
          <a:ln w="9525">
            <a:noFill/>
            <a:miter lim="800000"/>
            <a:headEnd/>
            <a:tailEnd/>
          </a:ln>
        </p:spPr>
        <p:txBody>
          <a:bodyPr>
            <a:spAutoFit/>
          </a:bodyPr>
          <a:lstStyle/>
          <a:p>
            <a:pPr algn="ctr" eaLnBrk="0" hangingPunct="0"/>
            <a:r>
              <a:rPr lang="en-US" sz="2000" b="1" dirty="0"/>
              <a:t>Downloadable Writing Process graphic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Graphic Organizers</a:t>
            </a:r>
            <a:endParaRPr lang="en-US" dirty="0"/>
          </a:p>
        </p:txBody>
      </p:sp>
      <p:sp>
        <p:nvSpPr>
          <p:cNvPr id="3" name="Content Placeholder 2"/>
          <p:cNvSpPr>
            <a:spLocks noGrp="1"/>
          </p:cNvSpPr>
          <p:nvPr>
            <p:ph sz="half" idx="1"/>
          </p:nvPr>
        </p:nvSpPr>
        <p:spPr/>
        <p:txBody>
          <a:bodyPr/>
          <a:lstStyle/>
          <a:p>
            <a:pPr marL="0" indent="0" eaLnBrk="1" hangingPunct="1">
              <a:buFontTx/>
              <a:buChar char="•"/>
              <a:defRPr/>
            </a:pPr>
            <a:r>
              <a:rPr lang="en-US" dirty="0" smtClean="0">
                <a:hlinkClick r:id="rId3" action="ppaction://hlinkfile"/>
              </a:rPr>
              <a:t>Clustering</a:t>
            </a:r>
            <a:r>
              <a:rPr lang="en-US" dirty="0" smtClean="0"/>
              <a:t> </a:t>
            </a:r>
          </a:p>
          <a:p>
            <a:pPr marL="0" indent="0" eaLnBrk="1" hangingPunct="1">
              <a:buFontTx/>
              <a:buChar char="•"/>
              <a:defRPr/>
            </a:pPr>
            <a:r>
              <a:rPr lang="en-US" dirty="0" smtClean="0">
                <a:hlinkClick r:id="rId4" action="ppaction://hlinkfile"/>
              </a:rPr>
              <a:t>Process</a:t>
            </a:r>
            <a:r>
              <a:rPr lang="en-US" dirty="0" smtClean="0"/>
              <a:t> </a:t>
            </a:r>
          </a:p>
          <a:p>
            <a:pPr marL="0" indent="0" eaLnBrk="1" hangingPunct="1">
              <a:buFontTx/>
              <a:buChar char="•"/>
              <a:defRPr/>
            </a:pPr>
            <a:r>
              <a:rPr lang="en-US" dirty="0" smtClean="0">
                <a:hlinkClick r:id="rId5" action="ppaction://hlinkfile"/>
              </a:rPr>
              <a:t>Comparison / Contrast</a:t>
            </a:r>
            <a:r>
              <a:rPr lang="en-US" dirty="0" smtClean="0"/>
              <a:t> </a:t>
            </a:r>
          </a:p>
          <a:p>
            <a:pPr marL="0" indent="0" eaLnBrk="1" hangingPunct="1">
              <a:buFontTx/>
              <a:buChar char="•"/>
              <a:defRPr/>
            </a:pPr>
            <a:r>
              <a:rPr lang="en-US" dirty="0" smtClean="0">
                <a:hlinkClick r:id="rId6" action="ppaction://hlinkfile"/>
              </a:rPr>
              <a:t>Order Importance</a:t>
            </a:r>
            <a:r>
              <a:rPr lang="en-US" dirty="0" smtClean="0"/>
              <a:t> </a:t>
            </a:r>
          </a:p>
          <a:p>
            <a:pPr marL="0" indent="0" eaLnBrk="1" hangingPunct="1">
              <a:buFontTx/>
              <a:buChar char="•"/>
              <a:defRPr/>
            </a:pPr>
            <a:r>
              <a:rPr lang="en-US" dirty="0" smtClean="0">
                <a:hlinkClick r:id="rId7" action="ppaction://hlinkfile"/>
              </a:rPr>
              <a:t>Sensory Chart</a:t>
            </a:r>
            <a:r>
              <a:rPr lang="en-US" dirty="0" smtClean="0"/>
              <a:t> </a:t>
            </a:r>
          </a:p>
          <a:p>
            <a:pPr marL="0" indent="0" eaLnBrk="1" hangingPunct="1">
              <a:buFontTx/>
              <a:buChar char="•"/>
              <a:defRPr/>
            </a:pPr>
            <a:r>
              <a:rPr lang="en-US" dirty="0" smtClean="0">
                <a:hlinkClick r:id="rId8" action="ppaction://hlinkfile"/>
              </a:rPr>
              <a:t>Connected Relationships</a:t>
            </a:r>
            <a:r>
              <a:rPr lang="en-US" dirty="0" smtClean="0"/>
              <a:t> </a:t>
            </a:r>
          </a:p>
          <a:p>
            <a:pPr marL="0" indent="0" eaLnBrk="1" hangingPunct="1">
              <a:buFontTx/>
              <a:buChar char="•"/>
              <a:defRPr/>
            </a:pPr>
            <a:r>
              <a:rPr lang="en-US" dirty="0" smtClean="0">
                <a:hlinkClick r:id="rId9" action="ppaction://hlinkfile"/>
              </a:rPr>
              <a:t>Persuasive Paper Checklist</a:t>
            </a:r>
            <a:r>
              <a:rPr lang="en-US" dirty="0" smtClean="0"/>
              <a:t> </a:t>
            </a:r>
          </a:p>
          <a:p>
            <a:pPr marL="0" indent="0" eaLnBrk="1" hangingPunct="1">
              <a:defRPr/>
            </a:pPr>
            <a:endParaRPr lang="en-US" dirty="0" smtClean="0"/>
          </a:p>
        </p:txBody>
      </p:sp>
      <p:pic>
        <p:nvPicPr>
          <p:cNvPr id="44036" name="Picture 2"/>
          <p:cNvPicPr>
            <a:picLocks noGrp="1" noChangeAspect="1" noChangeArrowheads="1"/>
          </p:cNvPicPr>
          <p:nvPr>
            <p:ph sz="half" idx="2"/>
          </p:nvPr>
        </p:nvPicPr>
        <p:blipFill>
          <a:blip r:embed="rId10" cstate="print"/>
          <a:srcRect/>
          <a:stretch>
            <a:fillRect/>
          </a:stretch>
        </p:blipFill>
        <p:spPr>
          <a:xfrm>
            <a:off x="4648200" y="1790700"/>
            <a:ext cx="4038600" cy="4144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19200"/>
          </a:xfrm>
        </p:spPr>
        <p:txBody>
          <a:bodyPr/>
          <a:lstStyle/>
          <a:p>
            <a:pPr eaLnBrk="1" hangingPunct="1">
              <a:defRPr/>
            </a:pPr>
            <a:r>
              <a:rPr lang="en-US" dirty="0" smtClean="0"/>
              <a:t>Online Writing Practice Tool</a:t>
            </a:r>
            <a:endParaRPr lang="en-US" dirty="0"/>
          </a:p>
        </p:txBody>
      </p:sp>
      <p:sp>
        <p:nvSpPr>
          <p:cNvPr id="45059" name="Slide Number Placeholder 3"/>
          <p:cNvSpPr>
            <a:spLocks noGrp="1"/>
          </p:cNvSpPr>
          <p:nvPr>
            <p:ph type="sldNum" sz="quarter" idx="4294967295"/>
          </p:nvPr>
        </p:nvSpPr>
        <p:spPr bwMode="auto">
          <a:xfrm>
            <a:off x="457200" y="6356350"/>
            <a:ext cx="2133600" cy="365125"/>
          </a:xfrm>
          <a:prstGeom prst="rect">
            <a:avLst/>
          </a:prstGeom>
          <a:noFill/>
          <a:ln>
            <a:miter lim="800000"/>
            <a:headEnd/>
            <a:tailEnd/>
          </a:ln>
        </p:spPr>
        <p:txBody>
          <a:bodyPr/>
          <a:lstStyle/>
          <a:p>
            <a:endParaRPr lang="en-US" dirty="0"/>
          </a:p>
        </p:txBody>
      </p:sp>
      <p:pic>
        <p:nvPicPr>
          <p:cNvPr id="45060" name="Content Placeholder 4"/>
          <p:cNvPicPr>
            <a:picLocks noGrp="1"/>
          </p:cNvPicPr>
          <p:nvPr>
            <p:ph idx="1"/>
          </p:nvPr>
        </p:nvPicPr>
        <p:blipFill>
          <a:blip r:embed="rId3" cstate="print"/>
          <a:srcRect/>
          <a:stretch>
            <a:fillRect/>
          </a:stretch>
        </p:blipFill>
        <p:spPr>
          <a:xfrm>
            <a:off x="1404938" y="1676400"/>
            <a:ext cx="6400800" cy="4572000"/>
          </a:xfrm>
        </p:spPr>
      </p:pic>
      <p:cxnSp>
        <p:nvCxnSpPr>
          <p:cNvPr id="45061" name="Straight Arrow Connector 13"/>
          <p:cNvCxnSpPr>
            <a:cxnSpLocks noChangeShapeType="1"/>
          </p:cNvCxnSpPr>
          <p:nvPr/>
        </p:nvCxnSpPr>
        <p:spPr bwMode="auto">
          <a:xfrm flipH="1">
            <a:off x="6400800" y="2922588"/>
            <a:ext cx="627063" cy="0"/>
          </a:xfrm>
          <a:prstGeom prst="straightConnector1">
            <a:avLst/>
          </a:prstGeom>
          <a:noFill/>
          <a:ln w="9525" algn="ctr">
            <a:solidFill>
              <a:srgbClr val="FF0000"/>
            </a:solidFill>
            <a:round/>
            <a:headEnd/>
            <a:tailEnd type="arrow" w="med" len="med"/>
          </a:ln>
        </p:spPr>
      </p:cxnSp>
      <p:cxnSp>
        <p:nvCxnSpPr>
          <p:cNvPr id="45062" name="Straight Arrow Connector 16"/>
          <p:cNvCxnSpPr>
            <a:cxnSpLocks noChangeShapeType="1"/>
          </p:cNvCxnSpPr>
          <p:nvPr/>
        </p:nvCxnSpPr>
        <p:spPr bwMode="auto">
          <a:xfrm flipH="1" flipV="1">
            <a:off x="6510338" y="5507038"/>
            <a:ext cx="804862" cy="207962"/>
          </a:xfrm>
          <a:prstGeom prst="straightConnector1">
            <a:avLst/>
          </a:prstGeom>
          <a:noFill/>
          <a:ln w="9525" algn="ctr">
            <a:solidFill>
              <a:srgbClr val="FF0000"/>
            </a:solidFill>
            <a:round/>
            <a:headEnd/>
            <a:tailEnd type="arrow" w="med" len="med"/>
          </a:ln>
        </p:spPr>
      </p:cxnSp>
      <p:cxnSp>
        <p:nvCxnSpPr>
          <p:cNvPr id="45063" name="Straight Arrow Connector 20"/>
          <p:cNvCxnSpPr>
            <a:cxnSpLocks noChangeShapeType="1"/>
          </p:cNvCxnSpPr>
          <p:nvPr/>
        </p:nvCxnSpPr>
        <p:spPr bwMode="auto">
          <a:xfrm>
            <a:off x="1824038" y="2925763"/>
            <a:ext cx="614362" cy="0"/>
          </a:xfrm>
          <a:prstGeom prst="straightConnector1">
            <a:avLst/>
          </a:prstGeom>
          <a:noFill/>
          <a:ln w="9525" algn="ctr">
            <a:solidFill>
              <a:srgbClr val="FF0000"/>
            </a:solidFill>
            <a:round/>
            <a:headEnd/>
            <a:tailEnd type="arrow" w="med" len="med"/>
          </a:ln>
        </p:spPr>
      </p:cxnSp>
      <p:cxnSp>
        <p:nvCxnSpPr>
          <p:cNvPr id="45064" name="Straight Arrow Connector 27"/>
          <p:cNvCxnSpPr>
            <a:cxnSpLocks noChangeShapeType="1"/>
          </p:cNvCxnSpPr>
          <p:nvPr/>
        </p:nvCxnSpPr>
        <p:spPr bwMode="auto">
          <a:xfrm>
            <a:off x="1676400" y="5410200"/>
            <a:ext cx="762000" cy="0"/>
          </a:xfrm>
          <a:prstGeom prst="straightConnector1">
            <a:avLst/>
          </a:prstGeom>
          <a:noFill/>
          <a:ln w="9525" algn="ctr">
            <a:solidFill>
              <a:srgbClr val="FF0000"/>
            </a:solidFill>
            <a:round/>
            <a:headEnd/>
            <a:tailEnd type="arrow" w="med" len="med"/>
          </a:ln>
        </p:spPr>
      </p:cxnSp>
      <p:sp>
        <p:nvSpPr>
          <p:cNvPr id="45065" name="TextBox 30"/>
          <p:cNvSpPr txBox="1">
            <a:spLocks noChangeArrowheads="1"/>
          </p:cNvSpPr>
          <p:nvPr/>
        </p:nvSpPr>
        <p:spPr bwMode="auto">
          <a:xfrm>
            <a:off x="6510338" y="2459038"/>
            <a:ext cx="1185862" cy="246062"/>
          </a:xfrm>
          <a:prstGeom prst="rect">
            <a:avLst/>
          </a:prstGeom>
          <a:noFill/>
          <a:ln w="9525">
            <a:solidFill>
              <a:srgbClr val="FF0000"/>
            </a:solidFill>
            <a:miter lim="800000"/>
            <a:headEnd/>
            <a:tailEnd/>
          </a:ln>
        </p:spPr>
        <p:txBody>
          <a:bodyPr>
            <a:spAutoFit/>
          </a:bodyPr>
          <a:lstStyle/>
          <a:p>
            <a:pPr algn="ctr" eaLnBrk="0" hangingPunct="0"/>
            <a:r>
              <a:rPr lang="en-US" sz="1000" b="1" dirty="0">
                <a:solidFill>
                  <a:srgbClr val="FF0000"/>
                </a:solidFill>
              </a:rPr>
              <a:t>Typing Tools</a:t>
            </a:r>
          </a:p>
        </p:txBody>
      </p:sp>
      <p:sp>
        <p:nvSpPr>
          <p:cNvPr id="45066" name="TextBox 31"/>
          <p:cNvSpPr txBox="1">
            <a:spLocks noChangeArrowheads="1"/>
          </p:cNvSpPr>
          <p:nvPr/>
        </p:nvSpPr>
        <p:spPr bwMode="auto">
          <a:xfrm>
            <a:off x="6629400" y="5257800"/>
            <a:ext cx="1066800" cy="246063"/>
          </a:xfrm>
          <a:prstGeom prst="rect">
            <a:avLst/>
          </a:prstGeom>
          <a:noFill/>
          <a:ln w="9525">
            <a:solidFill>
              <a:srgbClr val="FF0000"/>
            </a:solidFill>
            <a:miter lim="800000"/>
            <a:headEnd/>
            <a:tailEnd/>
          </a:ln>
        </p:spPr>
        <p:txBody>
          <a:bodyPr>
            <a:spAutoFit/>
          </a:bodyPr>
          <a:lstStyle/>
          <a:p>
            <a:pPr eaLnBrk="0" hangingPunct="0"/>
            <a:r>
              <a:rPr lang="en-US" sz="1000" b="1" dirty="0">
                <a:solidFill>
                  <a:srgbClr val="FF0000"/>
                </a:solidFill>
              </a:rPr>
              <a:t>Progress</a:t>
            </a:r>
            <a:r>
              <a:rPr lang="en-US" sz="1000" dirty="0"/>
              <a:t> </a:t>
            </a:r>
            <a:r>
              <a:rPr lang="en-US" sz="1000" b="1" dirty="0">
                <a:solidFill>
                  <a:srgbClr val="FF0000"/>
                </a:solidFill>
              </a:rPr>
              <a:t>Bar</a:t>
            </a:r>
          </a:p>
        </p:txBody>
      </p:sp>
      <p:sp>
        <p:nvSpPr>
          <p:cNvPr id="45067" name="TextBox 34"/>
          <p:cNvSpPr txBox="1">
            <a:spLocks noChangeArrowheads="1"/>
          </p:cNvSpPr>
          <p:nvPr/>
        </p:nvSpPr>
        <p:spPr bwMode="auto">
          <a:xfrm>
            <a:off x="1404938" y="4648200"/>
            <a:ext cx="1185862" cy="400050"/>
          </a:xfrm>
          <a:prstGeom prst="rect">
            <a:avLst/>
          </a:prstGeom>
          <a:noFill/>
          <a:ln w="9525">
            <a:solidFill>
              <a:srgbClr val="FF0000"/>
            </a:solidFill>
            <a:miter lim="800000"/>
            <a:headEnd/>
            <a:tailEnd/>
          </a:ln>
        </p:spPr>
        <p:txBody>
          <a:bodyPr>
            <a:spAutoFit/>
          </a:bodyPr>
          <a:lstStyle/>
          <a:p>
            <a:pPr algn="ctr" eaLnBrk="0" hangingPunct="0"/>
            <a:r>
              <a:rPr lang="en-US" sz="1000" b="1" dirty="0">
                <a:solidFill>
                  <a:srgbClr val="FF0000"/>
                </a:solidFill>
              </a:rPr>
              <a:t>Current Line Location</a:t>
            </a:r>
          </a:p>
        </p:txBody>
      </p:sp>
      <p:sp>
        <p:nvSpPr>
          <p:cNvPr id="45068" name="TextBox 38"/>
          <p:cNvSpPr txBox="1">
            <a:spLocks noChangeArrowheads="1"/>
          </p:cNvSpPr>
          <p:nvPr/>
        </p:nvSpPr>
        <p:spPr bwMode="auto">
          <a:xfrm>
            <a:off x="1524000" y="2581275"/>
            <a:ext cx="1066800" cy="246063"/>
          </a:xfrm>
          <a:prstGeom prst="rect">
            <a:avLst/>
          </a:prstGeom>
          <a:noFill/>
          <a:ln w="9525">
            <a:solidFill>
              <a:srgbClr val="FF0000"/>
            </a:solidFill>
            <a:miter lim="800000"/>
            <a:headEnd/>
            <a:tailEnd/>
          </a:ln>
        </p:spPr>
        <p:txBody>
          <a:bodyPr>
            <a:spAutoFit/>
          </a:bodyPr>
          <a:lstStyle/>
          <a:p>
            <a:pPr algn="ctr" eaLnBrk="0" hangingPunct="0"/>
            <a:r>
              <a:rPr lang="en-US" sz="1000" b="1" dirty="0">
                <a:solidFill>
                  <a:srgbClr val="FF0000"/>
                </a:solidFill>
              </a:rPr>
              <a:t>Typing Tools</a:t>
            </a:r>
          </a:p>
        </p:txBody>
      </p:sp>
      <p:cxnSp>
        <p:nvCxnSpPr>
          <p:cNvPr id="45069" name="Straight Arrow Connector 40"/>
          <p:cNvCxnSpPr>
            <a:cxnSpLocks noChangeShapeType="1"/>
          </p:cNvCxnSpPr>
          <p:nvPr/>
        </p:nvCxnSpPr>
        <p:spPr bwMode="auto">
          <a:xfrm flipV="1">
            <a:off x="6913563" y="6037263"/>
            <a:ext cx="190500" cy="333375"/>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hlinkClick r:id="rId3"/>
              </a:rPr>
              <a:t>Blueprints</a:t>
            </a:r>
            <a:r>
              <a:rPr lang="en-US" dirty="0" smtClean="0"/>
              <a:t>	</a:t>
            </a:r>
            <a:endParaRPr lang="en-US" dirty="0"/>
          </a:p>
        </p:txBody>
      </p:sp>
      <p:pic>
        <p:nvPicPr>
          <p:cNvPr id="46083" name="Picture 2"/>
          <p:cNvPicPr>
            <a:picLocks noGrp="1" noChangeAspect="1" noChangeArrowheads="1"/>
          </p:cNvPicPr>
          <p:nvPr>
            <p:ph idx="1"/>
          </p:nvPr>
        </p:nvPicPr>
        <p:blipFill>
          <a:blip r:embed="rId4" cstate="print"/>
          <a:srcRect/>
          <a:stretch>
            <a:fillRect/>
          </a:stretch>
        </p:blipFill>
        <p:spPr>
          <a:xfrm>
            <a:off x="747713" y="1600200"/>
            <a:ext cx="7648575" cy="45259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Formative Assessment	</a:t>
            </a:r>
            <a:endParaRPr lang="en-US" dirty="0"/>
          </a:p>
        </p:txBody>
      </p:sp>
      <p:sp>
        <p:nvSpPr>
          <p:cNvPr id="5" name="Content Placeholder 4"/>
          <p:cNvSpPr>
            <a:spLocks noGrp="1"/>
          </p:cNvSpPr>
          <p:nvPr>
            <p:ph sz="half" idx="2"/>
          </p:nvPr>
        </p:nvSpPr>
        <p:spPr/>
        <p:txBody>
          <a:bodyPr/>
          <a:lstStyle/>
          <a:p>
            <a:pPr>
              <a:buFont typeface="Arial" pitchFamily="34" charset="0"/>
              <a:buChar char="•"/>
            </a:pPr>
            <a:r>
              <a:rPr lang="en-US" sz="2000" dirty="0" smtClean="0"/>
              <a:t>Pull passages from content texts</a:t>
            </a:r>
          </a:p>
          <a:p>
            <a:pPr>
              <a:buFont typeface="Arial" pitchFamily="34" charset="0"/>
              <a:buChar char="•"/>
            </a:pPr>
            <a:endParaRPr lang="en-US" sz="2000" dirty="0" smtClean="0"/>
          </a:p>
          <a:p>
            <a:pPr>
              <a:buFont typeface="Arial" pitchFamily="34" charset="0"/>
              <a:buChar char="•"/>
            </a:pPr>
            <a:r>
              <a:rPr lang="en-US" sz="2000" dirty="0" smtClean="0"/>
              <a:t>Punctuate the text</a:t>
            </a:r>
          </a:p>
          <a:p>
            <a:pPr>
              <a:buFont typeface="Arial" pitchFamily="34" charset="0"/>
              <a:buChar char="•"/>
            </a:pPr>
            <a:endParaRPr lang="en-US" sz="2000" dirty="0" smtClean="0"/>
          </a:p>
          <a:p>
            <a:pPr>
              <a:buFont typeface="Arial" pitchFamily="34" charset="0"/>
              <a:buChar char="•"/>
            </a:pPr>
            <a:r>
              <a:rPr lang="en-US" sz="2000" dirty="0" smtClean="0"/>
              <a:t>Ask reading</a:t>
            </a:r>
          </a:p>
          <a:p>
            <a:pPr>
              <a:buFont typeface="Arial" pitchFamily="34" charset="0"/>
              <a:buChar char="•"/>
            </a:pPr>
            <a:r>
              <a:rPr lang="en-US" sz="2000" dirty="0" smtClean="0"/>
              <a:t>comprehension questions</a:t>
            </a:r>
          </a:p>
          <a:p>
            <a:pPr>
              <a:buFont typeface="Arial" pitchFamily="34" charset="0"/>
              <a:buChar char="•"/>
            </a:pPr>
            <a:endParaRPr lang="en-US" sz="2000" dirty="0" smtClean="0"/>
          </a:p>
          <a:p>
            <a:pPr>
              <a:buFont typeface="Arial" pitchFamily="34" charset="0"/>
              <a:buChar char="•"/>
            </a:pPr>
            <a:r>
              <a:rPr lang="en-US" sz="2000" dirty="0" smtClean="0"/>
              <a:t>Include vocabulary</a:t>
            </a:r>
          </a:p>
          <a:p>
            <a:pPr>
              <a:buFont typeface="Arial" pitchFamily="34" charset="0"/>
              <a:buChar char="•"/>
            </a:pPr>
            <a:endParaRPr lang="en-US" sz="2000" dirty="0" smtClean="0"/>
          </a:p>
          <a:p>
            <a:pPr>
              <a:buFont typeface="Arial" pitchFamily="34" charset="0"/>
              <a:buChar char="•"/>
            </a:pPr>
            <a:r>
              <a:rPr lang="en-US" sz="2000" dirty="0" smtClean="0"/>
              <a:t>Include short essay questions</a:t>
            </a:r>
          </a:p>
          <a:p>
            <a:pPr>
              <a:buFont typeface="Arial" pitchFamily="34" charset="0"/>
              <a:buChar char="•"/>
            </a:pPr>
            <a:endParaRPr lang="en-US" sz="2400" dirty="0" smtClean="0"/>
          </a:p>
          <a:p>
            <a:pPr>
              <a:buFont typeface="Arial" pitchFamily="34" charset="0"/>
              <a:buChar char="•"/>
            </a:pPr>
            <a:endParaRPr lang="en-US" sz="2400" dirty="0"/>
          </a:p>
        </p:txBody>
      </p:sp>
      <p:pic>
        <p:nvPicPr>
          <p:cNvPr id="111621" name="Picture 5"/>
          <p:cNvPicPr>
            <a:picLocks noGrp="1" noChangeAspect="1" noChangeArrowheads="1"/>
          </p:cNvPicPr>
          <p:nvPr>
            <p:ph sz="half" idx="1"/>
          </p:nvPr>
        </p:nvPicPr>
        <p:blipFill>
          <a:blip r:embed="rId2" cstate="print"/>
          <a:srcRect/>
          <a:stretch>
            <a:fillRect/>
          </a:stretch>
        </p:blipFill>
        <p:spPr bwMode="auto">
          <a:xfrm>
            <a:off x="735169" y="1709738"/>
            <a:ext cx="3522350" cy="436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pic>
        <p:nvPicPr>
          <p:cNvPr id="47107" name="Picture 2"/>
          <p:cNvPicPr>
            <a:picLocks noChangeAspect="1" noChangeArrowheads="1"/>
          </p:cNvPicPr>
          <p:nvPr/>
        </p:nvPicPr>
        <p:blipFill>
          <a:blip r:embed="rId3" cstate="print"/>
          <a:srcRect/>
          <a:stretch>
            <a:fillRect/>
          </a:stretch>
        </p:blipFill>
        <p:spPr bwMode="auto">
          <a:xfrm>
            <a:off x="352425" y="1009650"/>
            <a:ext cx="8372475" cy="4543425"/>
          </a:xfrm>
          <a:prstGeom prst="rect">
            <a:avLst/>
          </a:prstGeom>
          <a:noFill/>
          <a:ln w="9525">
            <a:noFill/>
            <a:miter lim="800000"/>
            <a:headEnd/>
            <a:tailEnd/>
          </a:ln>
        </p:spPr>
      </p:pic>
      <p:sp>
        <p:nvSpPr>
          <p:cNvPr id="8" name="Rectangle 2"/>
          <p:cNvSpPr>
            <a:spLocks noGrp="1" noChangeArrowheads="1"/>
          </p:cNvSpPr>
          <p:nvPr>
            <p:ph type="title"/>
          </p:nvPr>
        </p:nvSpPr>
        <p:spPr>
          <a:xfrm>
            <a:off x="990600" y="152400"/>
            <a:ext cx="6858000" cy="762000"/>
          </a:xfrm>
        </p:spPr>
        <p:txBody>
          <a:bodyPr>
            <a:noAutofit/>
          </a:bodyPr>
          <a:lstStyle/>
          <a:p>
            <a:pPr>
              <a:defRPr/>
            </a:pPr>
            <a:r>
              <a:rPr lang="en-US" dirty="0" smtClean="0">
                <a:latin typeface="+mn-lt"/>
                <a:cs typeface="Century Gothic"/>
                <a:hlinkClick r:id="rId4"/>
              </a:rPr>
              <a:t>Teacher Direct</a:t>
            </a:r>
            <a:endParaRPr lang="en-US" dirty="0">
              <a:latin typeface="+mn-lt"/>
              <a:cs typeface="Century Gothic"/>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sp>
        <p:nvSpPr>
          <p:cNvPr id="8" name="Rectangle 2"/>
          <p:cNvSpPr>
            <a:spLocks noGrp="1" noChangeArrowheads="1"/>
          </p:cNvSpPr>
          <p:nvPr>
            <p:ph type="title"/>
          </p:nvPr>
        </p:nvSpPr>
        <p:spPr>
          <a:xfrm>
            <a:off x="990600" y="152400"/>
            <a:ext cx="6858000" cy="762000"/>
          </a:xfrm>
        </p:spPr>
        <p:txBody>
          <a:bodyPr>
            <a:noAutofit/>
          </a:bodyPr>
          <a:lstStyle/>
          <a:p>
            <a:pPr>
              <a:defRPr/>
            </a:pPr>
            <a:r>
              <a:rPr lang="en-US" dirty="0" smtClean="0">
                <a:latin typeface="+mn-lt"/>
                <a:cs typeface="Century Gothic"/>
                <a:hlinkClick r:id="rId3"/>
              </a:rPr>
              <a:t>Teacher Direct</a:t>
            </a:r>
            <a:endParaRPr lang="en-US" dirty="0">
              <a:latin typeface="+mn-lt"/>
              <a:cs typeface="Century Gothic"/>
            </a:endParaRPr>
          </a:p>
        </p:txBody>
      </p:sp>
      <p:pic>
        <p:nvPicPr>
          <p:cNvPr id="48132" name="Picture 2"/>
          <p:cNvPicPr>
            <a:picLocks noChangeAspect="1" noChangeArrowheads="1"/>
          </p:cNvPicPr>
          <p:nvPr/>
        </p:nvPicPr>
        <p:blipFill>
          <a:blip r:embed="rId4" cstate="print"/>
          <a:srcRect/>
          <a:stretch>
            <a:fillRect/>
          </a:stretch>
        </p:blipFill>
        <p:spPr bwMode="auto">
          <a:xfrm>
            <a:off x="247650" y="1104900"/>
            <a:ext cx="8763000" cy="3865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 Summary</a:t>
            </a:r>
            <a:endParaRPr lang="en-US" dirty="0"/>
          </a:p>
        </p:txBody>
      </p:sp>
      <p:sp>
        <p:nvSpPr>
          <p:cNvPr id="3" name="Content Placeholder 2"/>
          <p:cNvSpPr>
            <a:spLocks noGrp="1"/>
          </p:cNvSpPr>
          <p:nvPr>
            <p:ph idx="1"/>
          </p:nvPr>
        </p:nvSpPr>
        <p:spPr>
          <a:xfrm>
            <a:off x="487363" y="1270000"/>
            <a:ext cx="8189912" cy="4805363"/>
          </a:xfrm>
        </p:spPr>
        <p:txBody>
          <a:bodyPr/>
          <a:lstStyle/>
          <a:p>
            <a:pPr>
              <a:buFont typeface="Arial" pitchFamily="34" charset="0"/>
              <a:buChar char="•"/>
              <a:defRPr/>
            </a:pPr>
            <a:r>
              <a:rPr lang="en-US" dirty="0" smtClean="0"/>
              <a:t>Review Vertical Alignment</a:t>
            </a:r>
          </a:p>
          <a:p>
            <a:pPr>
              <a:buFont typeface="Arial" pitchFamily="34" charset="0"/>
              <a:buChar char="•"/>
              <a:defRPr/>
            </a:pPr>
            <a:r>
              <a:rPr lang="en-US" dirty="0" smtClean="0"/>
              <a:t>Teach Nonfiction</a:t>
            </a:r>
          </a:p>
          <a:p>
            <a:pPr>
              <a:buFont typeface="Arial" pitchFamily="34" charset="0"/>
              <a:buChar char="•"/>
              <a:defRPr/>
            </a:pPr>
            <a:r>
              <a:rPr lang="en-US" dirty="0" smtClean="0"/>
              <a:t>Pair Passages</a:t>
            </a:r>
          </a:p>
          <a:p>
            <a:pPr>
              <a:buFont typeface="Arial" pitchFamily="34" charset="0"/>
              <a:buChar char="•"/>
              <a:defRPr/>
            </a:pPr>
            <a:r>
              <a:rPr lang="en-US" dirty="0" smtClean="0"/>
              <a:t>Teach Roots and Affixes </a:t>
            </a:r>
          </a:p>
          <a:p>
            <a:pPr>
              <a:buFont typeface="Arial" pitchFamily="34" charset="0"/>
              <a:buChar char="•"/>
              <a:defRPr/>
            </a:pPr>
            <a:r>
              <a:rPr lang="en-US" dirty="0" smtClean="0"/>
              <a:t>Teach Composing Online</a:t>
            </a:r>
          </a:p>
          <a:p>
            <a:pPr>
              <a:buFont typeface="Arial" pitchFamily="34" charset="0"/>
              <a:buChar char="•"/>
              <a:defRPr/>
            </a:pPr>
            <a:r>
              <a:rPr lang="en-US" dirty="0" smtClean="0"/>
              <a:t>Offer Students Choices (reading &amp; writing)</a:t>
            </a:r>
          </a:p>
          <a:p>
            <a:pPr>
              <a:buFont typeface="Arial" pitchFamily="34" charset="0"/>
              <a:buChar char="•"/>
              <a:defRPr/>
            </a:pPr>
            <a:r>
              <a:rPr lang="en-US" dirty="0" smtClean="0"/>
              <a:t>Integrate All Strands</a:t>
            </a:r>
          </a:p>
          <a:p>
            <a:pPr>
              <a:buFont typeface="Arial" pitchFamily="34" charset="0"/>
              <a:buChar char="•"/>
              <a:defRPr/>
            </a:pPr>
            <a:endParaRPr lang="en-US" dirty="0" smtClean="0"/>
          </a:p>
          <a:p>
            <a:pPr>
              <a:buFont typeface="Arial" pitchFamily="34" charset="0"/>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Grades 4-12 Reading Strand</a:t>
            </a:r>
            <a:endParaRPr lang="en-US" dirty="0"/>
          </a:p>
        </p:txBody>
      </p:sp>
      <p:sp>
        <p:nvSpPr>
          <p:cNvPr id="3" name="Content Placeholder 2"/>
          <p:cNvSpPr>
            <a:spLocks noGrp="1"/>
          </p:cNvSpPr>
          <p:nvPr>
            <p:ph idx="1"/>
          </p:nvPr>
        </p:nvSpPr>
        <p:spPr>
          <a:xfrm>
            <a:off x="487363" y="1447800"/>
            <a:ext cx="8189912" cy="4627563"/>
          </a:xfrm>
        </p:spPr>
        <p:txBody>
          <a:bodyPr/>
          <a:lstStyle/>
          <a:p>
            <a:pPr eaLnBrk="1" hangingPunct="1">
              <a:buFont typeface="Arial" pitchFamily="34" charset="0"/>
              <a:buChar char="•"/>
              <a:defRPr/>
            </a:pPr>
            <a:endParaRPr lang="en-US" sz="2400" dirty="0" smtClean="0"/>
          </a:p>
          <a:p>
            <a:pPr eaLnBrk="1" hangingPunct="1">
              <a:buFont typeface="Arial" pitchFamily="34" charset="0"/>
              <a:buChar char="•"/>
              <a:defRPr/>
            </a:pPr>
            <a:r>
              <a:rPr lang="en-US" sz="2400" dirty="0" smtClean="0"/>
              <a:t>Grades 6-12 Standards include a comparison of forms and genres including fiction and nonfiction texts with a similar topic or theme (poetry)</a:t>
            </a:r>
          </a:p>
          <a:p>
            <a:pPr eaLnBrk="1" hangingPunct="1">
              <a:defRPr/>
            </a:pPr>
            <a:endParaRPr lang="en-US" sz="2400" dirty="0" smtClean="0">
              <a:solidFill>
                <a:srgbClr val="FF0000"/>
              </a:solidFill>
            </a:endParaRPr>
          </a:p>
          <a:p>
            <a:pPr eaLnBrk="1" hangingPunct="1">
              <a:buFont typeface="Arial" pitchFamily="34" charset="0"/>
              <a:buChar char="•"/>
              <a:defRPr/>
            </a:pPr>
            <a:r>
              <a:rPr lang="en-US" sz="2400" dirty="0" smtClean="0"/>
              <a:t>Nonfiction reading includes emphasis on text structures and organizational patterns</a:t>
            </a:r>
          </a:p>
          <a:p>
            <a:pPr eaLnBrk="1" hangingPunct="1">
              <a:buFont typeface="Arial" pitchFamily="34" charset="0"/>
              <a:buChar char="•"/>
              <a:defRPr/>
            </a:pPr>
            <a:endParaRPr lang="en-US" sz="2400" dirty="0" smtClean="0"/>
          </a:p>
          <a:p>
            <a:pPr eaLnBrk="1" hangingPunct="1">
              <a:buFont typeface="Arial" pitchFamily="34" charset="0"/>
              <a:buChar char="•"/>
              <a:defRPr/>
            </a:pPr>
            <a:r>
              <a:rPr lang="en-US" sz="2400" u="sng" dirty="0" smtClean="0"/>
              <a:t>More nonfiction than fiction questions appear on SOL reading test in grades 5 – 12</a:t>
            </a:r>
          </a:p>
          <a:p>
            <a:pPr eaLnBrk="1" hangingPunct="1">
              <a:buFont typeface="Arial" pitchFamily="34" charset="0"/>
              <a:buChar char="•"/>
              <a:defRPr/>
            </a:pPr>
            <a:endParaRPr lang="en-US" sz="2400" dirty="0" smtClean="0"/>
          </a:p>
          <a:p>
            <a:pPr eaLnBrk="1" hangingPunct="1">
              <a:buFont typeface="Arial" pitchFamily="34" charset="0"/>
              <a:buChar char="•"/>
              <a:defRPr/>
            </a:pPr>
            <a:endParaRPr lang="en-US" sz="2400" dirty="0" smtClean="0"/>
          </a:p>
          <a:p>
            <a:pPr eaLnBrk="1" hangingPunct="1">
              <a:buFont typeface="Arial" pitchFamily="34" charset="0"/>
              <a:buChar char="•"/>
              <a:defRPr/>
            </a:pPr>
            <a:endParaRPr lang="en-US" sz="2400" dirty="0" smtClean="0"/>
          </a:p>
          <a:p>
            <a:pPr eaLnBrk="1" hangingPunct="1">
              <a:buFont typeface="Arial" pitchFamily="34" charset="0"/>
              <a:buChar char="•"/>
              <a:defRPr/>
            </a:pPr>
            <a:endParaRPr lang="en-US" sz="2400" dirty="0" smtClean="0"/>
          </a:p>
          <a:p>
            <a:pPr eaLnBrk="1" hangingPunct="1">
              <a:buFont typeface="Arial" pitchFamily="34" charset="0"/>
              <a:buChar char="•"/>
              <a:defRPr/>
            </a:pPr>
            <a:endParaRPr lang="en-US" sz="24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0"/>
            <a:ext cx="8229600" cy="1143000"/>
          </a:xfrm>
        </p:spPr>
        <p:txBody>
          <a:bodyPr/>
          <a:lstStyle/>
          <a:p>
            <a:pPr eaLnBrk="1" hangingPunct="1">
              <a:defRPr/>
            </a:pPr>
            <a:r>
              <a:rPr lang="en-US" dirty="0"/>
              <a:t>Contact Information</a:t>
            </a:r>
          </a:p>
        </p:txBody>
      </p:sp>
      <p:sp>
        <p:nvSpPr>
          <p:cNvPr id="141316" name="Rectangle 4"/>
          <p:cNvSpPr>
            <a:spLocks noGrp="1" noChangeArrowheads="1"/>
          </p:cNvSpPr>
          <p:nvPr>
            <p:ph type="body" sz="half" idx="1"/>
          </p:nvPr>
        </p:nvSpPr>
        <p:spPr>
          <a:xfrm>
            <a:off x="304800" y="4940300"/>
            <a:ext cx="4191000" cy="850900"/>
          </a:xfrm>
        </p:spPr>
        <p:txBody>
          <a:bodyPr>
            <a:normAutofit fontScale="92500" lnSpcReduction="10000"/>
          </a:bodyPr>
          <a:lstStyle/>
          <a:p>
            <a:pPr marL="0" indent="0" algn="ctr" eaLnBrk="1" hangingPunct="1">
              <a:defRPr/>
            </a:pPr>
            <a:r>
              <a:rPr lang="en-US" dirty="0" smtClean="0"/>
              <a:t>Virginia Department of Education</a:t>
            </a:r>
            <a:endParaRPr lang="en-US" dirty="0"/>
          </a:p>
        </p:txBody>
      </p:sp>
      <p:sp>
        <p:nvSpPr>
          <p:cNvPr id="141317" name="Rectangle 5"/>
          <p:cNvSpPr>
            <a:spLocks noGrp="1" noChangeArrowheads="1"/>
          </p:cNvSpPr>
          <p:nvPr>
            <p:ph type="body" sz="half" idx="2"/>
          </p:nvPr>
        </p:nvSpPr>
        <p:spPr>
          <a:xfrm>
            <a:off x="3962400" y="914400"/>
            <a:ext cx="4876800" cy="5410200"/>
          </a:xfrm>
        </p:spPr>
        <p:txBody>
          <a:bodyPr>
            <a:noAutofit/>
          </a:bodyPr>
          <a:lstStyle/>
          <a:p>
            <a:pPr marL="0" indent="0" algn="ctr" eaLnBrk="1" hangingPunct="1">
              <a:defRPr/>
            </a:pPr>
            <a:endParaRPr lang="en-US" sz="2400" dirty="0" smtClean="0"/>
          </a:p>
          <a:p>
            <a:pPr marL="0" indent="0" algn="ctr" eaLnBrk="1" hangingPunct="1">
              <a:defRPr/>
            </a:pPr>
            <a:endParaRPr lang="en-US" sz="2400" dirty="0" smtClean="0"/>
          </a:p>
          <a:p>
            <a:pPr marL="0" indent="0" algn="ctr" eaLnBrk="1" hangingPunct="1">
              <a:defRPr/>
            </a:pPr>
            <a:r>
              <a:rPr lang="en-US" sz="2400" dirty="0" smtClean="0"/>
              <a:t>Tracy Fair Robertson</a:t>
            </a:r>
            <a:endParaRPr lang="en-US" sz="2400" dirty="0"/>
          </a:p>
          <a:p>
            <a:pPr marL="0" indent="0" algn="ctr" eaLnBrk="1" hangingPunct="1">
              <a:defRPr/>
            </a:pPr>
            <a:r>
              <a:rPr lang="en-US" sz="2400" dirty="0"/>
              <a:t>English </a:t>
            </a:r>
            <a:r>
              <a:rPr lang="en-US" sz="2400" dirty="0" smtClean="0"/>
              <a:t>Coordinator</a:t>
            </a:r>
            <a:endParaRPr lang="en-US" sz="2400" dirty="0"/>
          </a:p>
          <a:p>
            <a:pPr marL="0" indent="0" algn="ctr" eaLnBrk="1" hangingPunct="1">
              <a:defRPr/>
            </a:pPr>
            <a:r>
              <a:rPr lang="en-US" sz="2000" dirty="0" smtClean="0">
                <a:hlinkClick r:id="rId3"/>
              </a:rPr>
              <a:t>Tracy.Robertson@doe.virginia.gov</a:t>
            </a:r>
            <a:r>
              <a:rPr lang="en-US" sz="2000" dirty="0" smtClean="0"/>
              <a:t> </a:t>
            </a:r>
            <a:endParaRPr lang="en-US" sz="2000" dirty="0"/>
          </a:p>
          <a:p>
            <a:pPr marL="0" indent="0" algn="ctr" eaLnBrk="1" hangingPunct="1">
              <a:defRPr/>
            </a:pPr>
            <a:r>
              <a:rPr lang="en-US" sz="2400" dirty="0" smtClean="0"/>
              <a:t>804-371-7585</a:t>
            </a:r>
          </a:p>
          <a:p>
            <a:pPr marL="0" indent="0" algn="ctr" eaLnBrk="1" hangingPunct="1">
              <a:defRPr/>
            </a:pPr>
            <a:endParaRPr lang="en-US" sz="1600" dirty="0" smtClean="0"/>
          </a:p>
          <a:p>
            <a:pPr marL="0" indent="0" algn="ctr" eaLnBrk="1" hangingPunct="1">
              <a:defRPr/>
            </a:pPr>
            <a:endParaRPr lang="en-US" sz="1600" dirty="0" smtClean="0"/>
          </a:p>
          <a:p>
            <a:pPr marL="0" indent="0" algn="ctr" eaLnBrk="1" hangingPunct="1">
              <a:defRPr/>
            </a:pPr>
            <a:endParaRPr lang="en-US" sz="1600" dirty="0" smtClean="0"/>
          </a:p>
          <a:p>
            <a:pPr marL="0" indent="0" algn="ctr" eaLnBrk="1" hangingPunct="1">
              <a:defRPr/>
            </a:pPr>
            <a:endParaRPr lang="en-US" sz="1600" dirty="0" smtClean="0"/>
          </a:p>
          <a:p>
            <a:pPr marL="0" indent="0" algn="ctr" eaLnBrk="1" hangingPunct="1">
              <a:defRPr/>
            </a:pPr>
            <a:r>
              <a:rPr lang="en-US" sz="1800" dirty="0" smtClean="0"/>
              <a:t>Assessment Office</a:t>
            </a:r>
          </a:p>
          <a:p>
            <a:pPr marL="0" indent="0" algn="ctr" eaLnBrk="1" hangingPunct="1">
              <a:defRPr/>
            </a:pPr>
            <a:r>
              <a:rPr lang="en-US" sz="1800" dirty="0" smtClean="0">
                <a:hlinkClick r:id="rId4"/>
              </a:rPr>
              <a:t>Student_assessment@doe.virginia.gov</a:t>
            </a:r>
            <a:r>
              <a:rPr lang="en-US" sz="1800" dirty="0" smtClean="0"/>
              <a:t> </a:t>
            </a:r>
          </a:p>
          <a:p>
            <a:pPr marL="0" indent="0" algn="ctr" eaLnBrk="1" hangingPunct="1">
              <a:defRPr/>
            </a:pPr>
            <a:r>
              <a:rPr lang="en-US" sz="1800" dirty="0" smtClean="0"/>
              <a:t>804-225-2102</a:t>
            </a:r>
            <a:endParaRPr lang="en-US" sz="1800" dirty="0"/>
          </a:p>
          <a:p>
            <a:pPr marL="0" indent="0" eaLnBrk="1" hangingPunct="1">
              <a:defRPr/>
            </a:pPr>
            <a:endParaRPr lang="en-US" sz="2400" dirty="0" smtClean="0"/>
          </a:p>
        </p:txBody>
      </p:sp>
      <p:pic>
        <p:nvPicPr>
          <p:cNvPr id="49157" name="Picture 2"/>
          <p:cNvPicPr>
            <a:picLocks noChangeAspect="1" noChangeArrowheads="1"/>
          </p:cNvPicPr>
          <p:nvPr/>
        </p:nvPicPr>
        <p:blipFill>
          <a:blip r:embed="rId5" cstate="print"/>
          <a:srcRect/>
          <a:stretch>
            <a:fillRect/>
          </a:stretch>
        </p:blipFill>
        <p:spPr bwMode="auto">
          <a:xfrm>
            <a:off x="304800" y="1752600"/>
            <a:ext cx="3800475" cy="3146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4-12 Reading Blueprints</a:t>
            </a:r>
            <a:endParaRPr lang="en-US" dirty="0"/>
          </a:p>
        </p:txBody>
      </p:sp>
      <p:pic>
        <p:nvPicPr>
          <p:cNvPr id="9219" name="Picture 2"/>
          <p:cNvPicPr>
            <a:picLocks noGrp="1" noChangeAspect="1" noChangeArrowheads="1"/>
          </p:cNvPicPr>
          <p:nvPr>
            <p:ph idx="1"/>
          </p:nvPr>
        </p:nvPicPr>
        <p:blipFill>
          <a:blip r:embed="rId3" cstate="print"/>
          <a:srcRect/>
          <a:stretch>
            <a:fillRect/>
          </a:stretch>
        </p:blipFill>
        <p:spPr>
          <a:xfrm>
            <a:off x="593725" y="1839913"/>
            <a:ext cx="8051800" cy="3919537"/>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Grade 3 Reading</a:t>
            </a:r>
            <a:endParaRPr lang="en-US" dirty="0"/>
          </a:p>
        </p:txBody>
      </p:sp>
      <p:pic>
        <p:nvPicPr>
          <p:cNvPr id="10243" name="Picture 2"/>
          <p:cNvPicPr>
            <a:picLocks noGrp="1" noChangeAspect="1" noChangeArrowheads="1"/>
          </p:cNvPicPr>
          <p:nvPr>
            <p:ph sz="half" idx="2"/>
          </p:nvPr>
        </p:nvPicPr>
        <p:blipFill>
          <a:blip r:embed="rId3" cstate="print"/>
          <a:srcRect/>
          <a:stretch>
            <a:fillRect/>
          </a:stretch>
        </p:blipFill>
        <p:spPr>
          <a:xfrm>
            <a:off x="457200" y="2601913"/>
            <a:ext cx="4040188" cy="3097212"/>
          </a:xfrm>
        </p:spPr>
      </p:pic>
      <p:sp>
        <p:nvSpPr>
          <p:cNvPr id="6" name="Text Placeholder 5"/>
          <p:cNvSpPr>
            <a:spLocks noGrp="1"/>
          </p:cNvSpPr>
          <p:nvPr>
            <p:ph type="body" sz="quarter" idx="3"/>
          </p:nvPr>
        </p:nvSpPr>
        <p:spPr/>
        <p:txBody>
          <a:bodyPr/>
          <a:lstStyle/>
          <a:p>
            <a:pPr>
              <a:defRPr/>
            </a:pPr>
            <a:r>
              <a:rPr lang="en-US" dirty="0" smtClean="0"/>
              <a:t>2009-2010 SOL Test</a:t>
            </a:r>
            <a:endParaRPr lang="en-US" dirty="0"/>
          </a:p>
        </p:txBody>
      </p:sp>
      <p:pic>
        <p:nvPicPr>
          <p:cNvPr id="10245" name="Picture 3"/>
          <p:cNvPicPr>
            <a:picLocks noGrp="1" noChangeAspect="1" noChangeArrowheads="1"/>
          </p:cNvPicPr>
          <p:nvPr>
            <p:ph sz="quarter" idx="4"/>
          </p:nvPr>
        </p:nvPicPr>
        <p:blipFill>
          <a:blip r:embed="rId4" cstate="print"/>
          <a:srcRect/>
          <a:stretch>
            <a:fillRect/>
          </a:stretch>
        </p:blipFill>
        <p:spPr>
          <a:xfrm>
            <a:off x="4652963" y="2174875"/>
            <a:ext cx="4025900" cy="3951288"/>
          </a:xfrm>
        </p:spPr>
      </p:pic>
      <p:sp>
        <p:nvSpPr>
          <p:cNvPr id="7" name="Text Placeholder 6"/>
          <p:cNvSpPr>
            <a:spLocks noGrp="1"/>
          </p:cNvSpPr>
          <p:nvPr>
            <p:ph type="body" idx="1"/>
          </p:nvPr>
        </p:nvSpPr>
        <p:spPr/>
        <p:txBody>
          <a:bodyPr/>
          <a:lstStyle/>
          <a:p>
            <a:pPr>
              <a:defRPr/>
            </a:pPr>
            <a:r>
              <a:rPr lang="en-US" dirty="0" smtClean="0"/>
              <a:t>2012-2013 SOL Test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Grade 8 Reading</a:t>
            </a:r>
            <a:endParaRPr lang="en-US" dirty="0"/>
          </a:p>
        </p:txBody>
      </p:sp>
      <p:sp>
        <p:nvSpPr>
          <p:cNvPr id="5" name="Text Placeholder 4"/>
          <p:cNvSpPr>
            <a:spLocks noGrp="1"/>
          </p:cNvSpPr>
          <p:nvPr>
            <p:ph type="body" idx="1"/>
          </p:nvPr>
        </p:nvSpPr>
        <p:spPr/>
        <p:txBody>
          <a:bodyPr/>
          <a:lstStyle/>
          <a:p>
            <a:pPr>
              <a:defRPr/>
            </a:pPr>
            <a:r>
              <a:rPr lang="en-US" dirty="0" smtClean="0"/>
              <a:t>2012-2013 SOL Test	</a:t>
            </a:r>
            <a:endParaRPr lang="en-US" dirty="0"/>
          </a:p>
        </p:txBody>
      </p:sp>
      <p:pic>
        <p:nvPicPr>
          <p:cNvPr id="11268" name="Picture 2"/>
          <p:cNvPicPr>
            <a:picLocks noGrp="1" noChangeAspect="1" noChangeArrowheads="1"/>
          </p:cNvPicPr>
          <p:nvPr>
            <p:ph sz="half" idx="2"/>
          </p:nvPr>
        </p:nvPicPr>
        <p:blipFill>
          <a:blip r:embed="rId3" cstate="print"/>
          <a:srcRect/>
          <a:stretch>
            <a:fillRect/>
          </a:stretch>
        </p:blipFill>
        <p:spPr>
          <a:xfrm>
            <a:off x="457200" y="2595563"/>
            <a:ext cx="4040188" cy="3109912"/>
          </a:xfrm>
        </p:spPr>
      </p:pic>
      <p:sp>
        <p:nvSpPr>
          <p:cNvPr id="6" name="Text Placeholder 5"/>
          <p:cNvSpPr>
            <a:spLocks noGrp="1"/>
          </p:cNvSpPr>
          <p:nvPr>
            <p:ph type="body" sz="quarter" idx="3"/>
          </p:nvPr>
        </p:nvSpPr>
        <p:spPr/>
        <p:txBody>
          <a:bodyPr/>
          <a:lstStyle/>
          <a:p>
            <a:pPr>
              <a:defRPr/>
            </a:pPr>
            <a:r>
              <a:rPr lang="en-US" dirty="0" smtClean="0"/>
              <a:t>2009-2010 SOL Test</a:t>
            </a:r>
            <a:endParaRPr lang="en-US" dirty="0"/>
          </a:p>
        </p:txBody>
      </p:sp>
      <p:pic>
        <p:nvPicPr>
          <p:cNvPr id="11270" name="Picture 2"/>
          <p:cNvPicPr>
            <a:picLocks noGrp="1" noChangeAspect="1" noChangeArrowheads="1"/>
          </p:cNvPicPr>
          <p:nvPr>
            <p:ph sz="quarter" idx="4"/>
          </p:nvPr>
        </p:nvPicPr>
        <p:blipFill>
          <a:blip r:embed="rId4" cstate="print"/>
          <a:srcRect/>
          <a:stretch>
            <a:fillRect/>
          </a:stretch>
        </p:blipFill>
        <p:spPr>
          <a:xfrm>
            <a:off x="4645025" y="2462213"/>
            <a:ext cx="4041775" cy="337661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EOC Reading</a:t>
            </a:r>
            <a:endParaRPr lang="en-US" dirty="0"/>
          </a:p>
        </p:txBody>
      </p:sp>
      <p:sp>
        <p:nvSpPr>
          <p:cNvPr id="5" name="Text Placeholder 4"/>
          <p:cNvSpPr>
            <a:spLocks noGrp="1"/>
          </p:cNvSpPr>
          <p:nvPr>
            <p:ph type="body" idx="1"/>
          </p:nvPr>
        </p:nvSpPr>
        <p:spPr/>
        <p:txBody>
          <a:bodyPr/>
          <a:lstStyle/>
          <a:p>
            <a:pPr>
              <a:defRPr/>
            </a:pPr>
            <a:r>
              <a:rPr lang="en-US" dirty="0" smtClean="0"/>
              <a:t>2012-2013 SOL Test	</a:t>
            </a:r>
            <a:endParaRPr lang="en-US" dirty="0"/>
          </a:p>
        </p:txBody>
      </p:sp>
      <p:pic>
        <p:nvPicPr>
          <p:cNvPr id="12292" name="Picture 2"/>
          <p:cNvPicPr>
            <a:picLocks noGrp="1" noChangeAspect="1" noChangeArrowheads="1"/>
          </p:cNvPicPr>
          <p:nvPr>
            <p:ph sz="half" idx="2"/>
          </p:nvPr>
        </p:nvPicPr>
        <p:blipFill>
          <a:blip r:embed="rId3" cstate="print"/>
          <a:srcRect/>
          <a:stretch>
            <a:fillRect/>
          </a:stretch>
        </p:blipFill>
        <p:spPr>
          <a:xfrm>
            <a:off x="457200" y="2608263"/>
            <a:ext cx="4040188" cy="3084512"/>
          </a:xfrm>
        </p:spPr>
      </p:pic>
      <p:sp>
        <p:nvSpPr>
          <p:cNvPr id="6" name="Text Placeholder 5"/>
          <p:cNvSpPr>
            <a:spLocks noGrp="1"/>
          </p:cNvSpPr>
          <p:nvPr>
            <p:ph type="body" sz="quarter" idx="3"/>
          </p:nvPr>
        </p:nvSpPr>
        <p:spPr/>
        <p:txBody>
          <a:bodyPr/>
          <a:lstStyle/>
          <a:p>
            <a:pPr>
              <a:defRPr/>
            </a:pPr>
            <a:r>
              <a:rPr lang="en-US" dirty="0" smtClean="0"/>
              <a:t>2009-2010 SOL Test</a:t>
            </a:r>
            <a:endParaRPr lang="en-US" dirty="0"/>
          </a:p>
        </p:txBody>
      </p:sp>
      <p:pic>
        <p:nvPicPr>
          <p:cNvPr id="12294" name="Picture 2"/>
          <p:cNvPicPr>
            <a:picLocks noGrp="1" noChangeAspect="1" noChangeArrowheads="1"/>
          </p:cNvPicPr>
          <p:nvPr>
            <p:ph sz="quarter" idx="4"/>
          </p:nvPr>
        </p:nvPicPr>
        <p:blipFill>
          <a:blip r:embed="rId4" cstate="print"/>
          <a:srcRect/>
          <a:stretch>
            <a:fillRect/>
          </a:stretch>
        </p:blipFill>
        <p:spPr>
          <a:xfrm>
            <a:off x="4645025" y="3421063"/>
            <a:ext cx="4041775" cy="145891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333399"/>
      </a:dk2>
      <a:lt2>
        <a:srgbClr val="808080"/>
      </a:lt2>
      <a:accent1>
        <a:srgbClr val="FFCC00"/>
      </a:accent1>
      <a:accent2>
        <a:srgbClr val="FFFF99"/>
      </a:accent2>
      <a:accent3>
        <a:srgbClr val="FFFFFF"/>
      </a:accent3>
      <a:accent4>
        <a:srgbClr val="000000"/>
      </a:accent4>
      <a:accent5>
        <a:srgbClr val="FFE2AA"/>
      </a:accent5>
      <a:accent6>
        <a:srgbClr val="E7E78A"/>
      </a:accent6>
      <a:hlink>
        <a:srgbClr val="FF4B4F"/>
      </a:hlink>
      <a:folHlink>
        <a:srgbClr val="CC00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5075</TotalTime>
  <Words>1588</Words>
  <Application>Microsoft Office PowerPoint</Application>
  <PresentationFormat>On-screen Show (4:3)</PresentationFormat>
  <Paragraphs>318</Paragraphs>
  <Slides>50</Slides>
  <Notes>47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1_Default Design</vt:lpstr>
      <vt:lpstr>Slide 1</vt:lpstr>
      <vt:lpstr>2010 English Standards of Learning Schedule of Implementation</vt:lpstr>
      <vt:lpstr>Grades 4-12 Reading Strand </vt:lpstr>
      <vt:lpstr>Grades 4-12 Reading Strand Vocabulary Standards</vt:lpstr>
      <vt:lpstr>Grades 4-12 Reading Strand</vt:lpstr>
      <vt:lpstr>4-12 Reading Blueprints</vt:lpstr>
      <vt:lpstr>Grade 3 Reading</vt:lpstr>
      <vt:lpstr>Grade 8 Reading</vt:lpstr>
      <vt:lpstr>EOC Reading</vt:lpstr>
      <vt:lpstr>Grades 4-12 Writing Strand</vt:lpstr>
      <vt:lpstr>Grades 4-12 Writing Strand</vt:lpstr>
      <vt:lpstr>Changes to SOL Writing Tests</vt:lpstr>
      <vt:lpstr>SOL Two Domain Writing Rubric (EOC)</vt:lpstr>
      <vt:lpstr>Scoring with the SOL Writing Rubric</vt:lpstr>
      <vt:lpstr>SOL Writing Blueprints </vt:lpstr>
      <vt:lpstr>  Writing Rubrics  </vt:lpstr>
      <vt:lpstr>Grade 5 Writing</vt:lpstr>
      <vt:lpstr>Grade 8 Writing</vt:lpstr>
      <vt:lpstr>EOC Writing</vt:lpstr>
      <vt:lpstr>Grades 4-12 Research Strand</vt:lpstr>
      <vt:lpstr>Grades 4-12 Research Strand</vt:lpstr>
      <vt:lpstr>Communication: Speaking, Listening, and Media Literacy</vt:lpstr>
      <vt:lpstr>Communication: Speaking, Listening, and Media Literacy</vt:lpstr>
      <vt:lpstr>SOL Assessment Notes</vt:lpstr>
      <vt:lpstr>SOL Assessment Notes</vt:lpstr>
      <vt:lpstr>SOL Assessment Notes</vt:lpstr>
      <vt:lpstr>What is the VMAST?</vt:lpstr>
      <vt:lpstr>VMAST </vt:lpstr>
      <vt:lpstr>2010 English Standards of Learning Web Page</vt:lpstr>
      <vt:lpstr>SOL Crosswalk</vt:lpstr>
      <vt:lpstr>Resources</vt:lpstr>
      <vt:lpstr>SOL Progression Charts Writing</vt:lpstr>
      <vt:lpstr>SOL Progression Charts Reading</vt:lpstr>
      <vt:lpstr>SOL Progression Charts Grammar</vt:lpstr>
      <vt:lpstr>SOL Progression Charts Research</vt:lpstr>
      <vt:lpstr>Enhanced Scope and Sequence</vt:lpstr>
      <vt:lpstr>Enhanced Scope and Sequence</vt:lpstr>
      <vt:lpstr>English SOL Institutes Resources</vt:lpstr>
      <vt:lpstr>Slide 39</vt:lpstr>
      <vt:lpstr>Online Writing Web Page </vt:lpstr>
      <vt:lpstr>Slide 41</vt:lpstr>
      <vt:lpstr>Writing Resources</vt:lpstr>
      <vt:lpstr>Graphic Organizers</vt:lpstr>
      <vt:lpstr>Online Writing Practice Tool</vt:lpstr>
      <vt:lpstr>Blueprints </vt:lpstr>
      <vt:lpstr>     Formative Assessment </vt:lpstr>
      <vt:lpstr>Teacher Direct</vt:lpstr>
      <vt:lpstr>Teacher Direct</vt:lpstr>
      <vt:lpstr>In Summary</vt:lpstr>
      <vt:lpstr>Contact Information</vt:lpstr>
    </vt:vector>
  </TitlesOfParts>
  <Company>pdh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Steinmetz</dc:creator>
  <cp:lastModifiedBy>jra85962</cp:lastModifiedBy>
  <cp:revision>365</cp:revision>
  <cp:lastPrinted>2007-04-18T17:44:44Z</cp:lastPrinted>
  <dcterms:created xsi:type="dcterms:W3CDTF">2005-01-10T20:02:38Z</dcterms:created>
  <dcterms:modified xsi:type="dcterms:W3CDTF">2012-10-22T19:57:45Z</dcterms:modified>
</cp:coreProperties>
</file>